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20"/>
  </p:notesMasterIdLst>
  <p:sldIdLst>
    <p:sldId id="257" r:id="rId2"/>
    <p:sldId id="293" r:id="rId3"/>
    <p:sldId id="258" r:id="rId4"/>
    <p:sldId id="260" r:id="rId5"/>
    <p:sldId id="259" r:id="rId6"/>
    <p:sldId id="262" r:id="rId7"/>
    <p:sldId id="308" r:id="rId8"/>
    <p:sldId id="311" r:id="rId9"/>
    <p:sldId id="294" r:id="rId10"/>
    <p:sldId id="316" r:id="rId11"/>
    <p:sldId id="301" r:id="rId12"/>
    <p:sldId id="313" r:id="rId13"/>
    <p:sldId id="314" r:id="rId14"/>
    <p:sldId id="315" r:id="rId15"/>
    <p:sldId id="306" r:id="rId16"/>
    <p:sldId id="307" r:id="rId17"/>
    <p:sldId id="310" r:id="rId18"/>
    <p:sldId id="317" r:id="rId19"/>
  </p:sldIdLst>
  <p:sldSz cx="12192000" cy="6858000"/>
  <p:notesSz cx="6858000" cy="9144000"/>
  <p:defaultTextStyle>
    <a:defPPr>
      <a:defRPr lang="es-P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C535"/>
    <a:srgbClr val="FF0000"/>
    <a:srgbClr val="FAD9CD"/>
    <a:srgbClr val="000000"/>
    <a:srgbClr val="F4B39B"/>
    <a:srgbClr val="EF8C6A"/>
    <a:srgbClr val="92D050"/>
    <a:srgbClr val="336600"/>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94660"/>
  </p:normalViewPr>
  <p:slideViewPr>
    <p:cSldViewPr>
      <p:cViewPr varScale="1">
        <p:scale>
          <a:sx n="82" d="100"/>
          <a:sy n="82" d="100"/>
        </p:scale>
        <p:origin x="28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855606923888765"/>
          <c:y val="0.16317653771539428"/>
          <c:w val="0.75132333912175631"/>
          <c:h val="0.75334990240844402"/>
        </c:manualLayout>
      </c:layout>
      <c:pie3DChart>
        <c:varyColors val="1"/>
        <c:ser>
          <c:idx val="0"/>
          <c:order val="0"/>
          <c:dPt>
            <c:idx val="0"/>
            <c:bubble3D val="0"/>
            <c:spPr>
              <a:solidFill>
                <a:schemeClr val="accent2">
                  <a:shade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4C4C-4A84-858C-7DC366B7BAB3}"/>
              </c:ext>
            </c:extLst>
          </c:dPt>
          <c:dPt>
            <c:idx val="1"/>
            <c:bubble3D val="0"/>
            <c:spPr>
              <a:solidFill>
                <a:schemeClr val="accent2">
                  <a:shade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4C4C-4A84-858C-7DC366B7BAB3}"/>
              </c:ext>
            </c:extLst>
          </c:dPt>
          <c:dPt>
            <c:idx val="2"/>
            <c:bubble3D val="0"/>
            <c:spPr>
              <a:solidFill>
                <a:schemeClr val="accent2">
                  <a:tint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4C4C-4A84-858C-7DC366B7BAB3}"/>
              </c:ext>
            </c:extLst>
          </c:dPt>
          <c:dPt>
            <c:idx val="3"/>
            <c:bubble3D val="0"/>
            <c:spPr>
              <a:solidFill>
                <a:schemeClr val="accent2">
                  <a:tint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4C4C-4A84-858C-7DC366B7BAB3}"/>
              </c:ext>
            </c:extLst>
          </c:dPt>
          <c:dPt>
            <c:idx val="4"/>
            <c:bubble3D val="0"/>
            <c:spPr>
              <a:solidFill>
                <a:schemeClr val="accent2">
                  <a:tint val="3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4C4C-4A84-858C-7DC366B7BAB3}"/>
              </c:ext>
            </c:extLst>
          </c:dPt>
          <c:dPt>
            <c:idx val="5"/>
            <c:bubble3D val="0"/>
            <c:spPr>
              <a:solidFill>
                <a:schemeClr val="accent2">
                  <a:tint val="2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4C4C-4A84-858C-7DC366B7BAB3}"/>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1-4C4C-4A84-858C-7DC366B7BAB3}"/>
                </c:ext>
              </c:extLst>
            </c:dLbl>
            <c:dLbl>
              <c:idx val="1"/>
              <c:layout>
                <c:manualLayout>
                  <c:x val="2.3546205303787794E-2"/>
                  <c:y val="0"/>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86000"/>
                        </a:schemeClr>
                      </a:solidFill>
                      <a:latin typeface="+mn-lt"/>
                      <a:ea typeface="+mn-ea"/>
                      <a:cs typeface="+mn-cs"/>
                    </a:defRPr>
                  </a:pPr>
                  <a:endParaRPr lang="es-PA"/>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C4C-4A84-858C-7DC366B7BAB3}"/>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5-4C4C-4A84-858C-7DC366B7BAB3}"/>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7-4C4C-4A84-858C-7DC366B7BAB3}"/>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Hoja1!$A$1:$D$1</c:f>
              <c:strCache>
                <c:ptCount val="4"/>
                <c:pt idx="0">
                  <c:v>Menos de 20 años</c:v>
                </c:pt>
                <c:pt idx="1">
                  <c:v>21 a 25 años</c:v>
                </c:pt>
                <c:pt idx="2">
                  <c:v>26 a 30 años</c:v>
                </c:pt>
                <c:pt idx="3">
                  <c:v>31 a 35 años</c:v>
                </c:pt>
              </c:strCache>
            </c:strRef>
          </c:cat>
          <c:val>
            <c:numRef>
              <c:f>Hoja1!$A$2:$D$2</c:f>
              <c:numCache>
                <c:formatCode>General</c:formatCode>
                <c:ptCount val="4"/>
                <c:pt idx="0">
                  <c:v>0</c:v>
                </c:pt>
                <c:pt idx="1">
                  <c:v>31</c:v>
                </c:pt>
                <c:pt idx="2">
                  <c:v>30</c:v>
                </c:pt>
                <c:pt idx="3">
                  <c:v>38</c:v>
                </c:pt>
              </c:numCache>
            </c:numRef>
          </c:val>
          <c:extLst>
            <c:ext xmlns:c16="http://schemas.microsoft.com/office/drawing/2014/chart" uri="{C3380CC4-5D6E-409C-BE32-E72D297353CC}">
              <c16:uniqueId val="{0000000C-4C4C-4A84-858C-7DC366B7BAB3}"/>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es-P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855606923888765"/>
          <c:y val="0.16317653771539428"/>
          <c:w val="0.75132333912175631"/>
          <c:h val="0.75334990240844402"/>
        </c:manualLayout>
      </c:layout>
      <c:pie3DChart>
        <c:varyColors val="1"/>
        <c:ser>
          <c:idx val="0"/>
          <c:order val="0"/>
          <c:explosion val="1"/>
          <c:dPt>
            <c:idx val="0"/>
            <c:bubble3D val="0"/>
            <c:spPr>
              <a:solidFill>
                <a:schemeClr val="accent2">
                  <a:shade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B6E0-45ED-A65E-9D8616FCD9A8}"/>
              </c:ext>
            </c:extLst>
          </c:dPt>
          <c:dPt>
            <c:idx val="1"/>
            <c:bubble3D val="0"/>
            <c:spPr>
              <a:solidFill>
                <a:schemeClr val="accent2">
                  <a:shade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B6E0-45ED-A65E-9D8616FCD9A8}"/>
              </c:ext>
            </c:extLst>
          </c:dPt>
          <c:dPt>
            <c:idx val="2"/>
            <c:bubble3D val="0"/>
            <c:spPr>
              <a:solidFill>
                <a:schemeClr val="accent2">
                  <a:tint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B6E0-45ED-A65E-9D8616FCD9A8}"/>
              </c:ext>
            </c:extLst>
          </c:dPt>
          <c:dPt>
            <c:idx val="3"/>
            <c:bubble3D val="0"/>
            <c:spPr>
              <a:solidFill>
                <a:schemeClr val="accent2">
                  <a:tint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B6E0-45ED-A65E-9D8616FCD9A8}"/>
              </c:ext>
            </c:extLst>
          </c:dPt>
          <c:dPt>
            <c:idx val="4"/>
            <c:bubble3D val="0"/>
            <c:spPr>
              <a:solidFill>
                <a:schemeClr val="accent2">
                  <a:tint val="3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B6E0-45ED-A65E-9D8616FCD9A8}"/>
              </c:ext>
            </c:extLst>
          </c:dPt>
          <c:dPt>
            <c:idx val="5"/>
            <c:bubble3D val="0"/>
            <c:spPr>
              <a:solidFill>
                <a:schemeClr val="accent2">
                  <a:tint val="2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B6E0-45ED-A65E-9D8616FCD9A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1-B6E0-45ED-A65E-9D8616FCD9A8}"/>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3-B6E0-45ED-A65E-9D8616FCD9A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5-B6E0-45ED-A65E-9D8616FCD9A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7-B6E0-45ED-A65E-9D8616FCD9A8}"/>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Hoja1!$A$1:$D$1</c:f>
              <c:strCache>
                <c:ptCount val="4"/>
                <c:pt idx="0">
                  <c:v>Mucho</c:v>
                </c:pt>
                <c:pt idx="1">
                  <c:v>Bastante</c:v>
                </c:pt>
                <c:pt idx="2">
                  <c:v>Poco</c:v>
                </c:pt>
                <c:pt idx="3">
                  <c:v>Nada</c:v>
                </c:pt>
              </c:strCache>
            </c:strRef>
          </c:cat>
          <c:val>
            <c:numRef>
              <c:f>Hoja1!$A$2:$D$2</c:f>
              <c:numCache>
                <c:formatCode>General</c:formatCode>
                <c:ptCount val="4"/>
                <c:pt idx="0">
                  <c:v>12</c:v>
                </c:pt>
                <c:pt idx="1">
                  <c:v>23</c:v>
                </c:pt>
                <c:pt idx="2">
                  <c:v>58</c:v>
                </c:pt>
                <c:pt idx="3">
                  <c:v>6</c:v>
                </c:pt>
              </c:numCache>
            </c:numRef>
          </c:val>
          <c:extLst>
            <c:ext xmlns:c16="http://schemas.microsoft.com/office/drawing/2014/chart" uri="{C3380CC4-5D6E-409C-BE32-E72D297353CC}">
              <c16:uniqueId val="{0000000C-B6E0-45ED-A65E-9D8616FCD9A8}"/>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es-PA"/>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855606923888765"/>
          <c:y val="0.16317653771539428"/>
          <c:w val="0.75132333912175631"/>
          <c:h val="0.75334990240844402"/>
        </c:manualLayout>
      </c:layout>
      <c:pie3DChart>
        <c:varyColors val="1"/>
        <c:ser>
          <c:idx val="0"/>
          <c:order val="0"/>
          <c:explosion val="1"/>
          <c:dPt>
            <c:idx val="0"/>
            <c:bubble3D val="0"/>
            <c:spPr>
              <a:solidFill>
                <a:schemeClr val="accent2">
                  <a:shade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1CF-4F1E-BC7C-0A4E7DD6F271}"/>
              </c:ext>
            </c:extLst>
          </c:dPt>
          <c:dPt>
            <c:idx val="1"/>
            <c:bubble3D val="0"/>
            <c:spPr>
              <a:solidFill>
                <a:schemeClr val="accent2">
                  <a:shade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1CF-4F1E-BC7C-0A4E7DD6F271}"/>
              </c:ext>
            </c:extLst>
          </c:dPt>
          <c:dPt>
            <c:idx val="2"/>
            <c:bubble3D val="0"/>
            <c:spPr>
              <a:solidFill>
                <a:schemeClr val="accent2">
                  <a:tint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F1CF-4F1E-BC7C-0A4E7DD6F271}"/>
              </c:ext>
            </c:extLst>
          </c:dPt>
          <c:dPt>
            <c:idx val="3"/>
            <c:bubble3D val="0"/>
            <c:spPr>
              <a:solidFill>
                <a:schemeClr val="accent2">
                  <a:tint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F1CF-4F1E-BC7C-0A4E7DD6F271}"/>
              </c:ext>
            </c:extLst>
          </c:dPt>
          <c:dPt>
            <c:idx val="4"/>
            <c:bubble3D val="0"/>
            <c:spPr>
              <a:solidFill>
                <a:schemeClr val="accent2">
                  <a:tint val="3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F1CF-4F1E-BC7C-0A4E7DD6F271}"/>
              </c:ext>
            </c:extLst>
          </c:dPt>
          <c:dPt>
            <c:idx val="5"/>
            <c:bubble3D val="0"/>
            <c:spPr>
              <a:solidFill>
                <a:schemeClr val="accent2">
                  <a:tint val="2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F1CF-4F1E-BC7C-0A4E7DD6F271}"/>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1-F1CF-4F1E-BC7C-0A4E7DD6F271}"/>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3-F1CF-4F1E-BC7C-0A4E7DD6F271}"/>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5-F1CF-4F1E-BC7C-0A4E7DD6F271}"/>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7-F1CF-4F1E-BC7C-0A4E7DD6F271}"/>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Hoja1!$A$1:$D$1</c:f>
              <c:strCache>
                <c:ptCount val="4"/>
                <c:pt idx="0">
                  <c:v>Mucho</c:v>
                </c:pt>
                <c:pt idx="1">
                  <c:v>Bastante</c:v>
                </c:pt>
                <c:pt idx="2">
                  <c:v>Poco</c:v>
                </c:pt>
                <c:pt idx="3">
                  <c:v>Nada</c:v>
                </c:pt>
              </c:strCache>
            </c:strRef>
          </c:cat>
          <c:val>
            <c:numRef>
              <c:f>Hoja1!$A$2:$D$2</c:f>
              <c:numCache>
                <c:formatCode>General</c:formatCode>
                <c:ptCount val="4"/>
                <c:pt idx="0">
                  <c:v>12</c:v>
                </c:pt>
                <c:pt idx="1">
                  <c:v>26</c:v>
                </c:pt>
                <c:pt idx="2">
                  <c:v>43</c:v>
                </c:pt>
                <c:pt idx="3">
                  <c:v>18</c:v>
                </c:pt>
              </c:numCache>
            </c:numRef>
          </c:val>
          <c:extLst>
            <c:ext xmlns:c16="http://schemas.microsoft.com/office/drawing/2014/chart" uri="{C3380CC4-5D6E-409C-BE32-E72D297353CC}">
              <c16:uniqueId val="{0000000C-F1CF-4F1E-BC7C-0A4E7DD6F271}"/>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es-PA"/>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1855606923888765"/>
          <c:y val="0.16317653771539428"/>
          <c:w val="0.75132333912175631"/>
          <c:h val="0.75334990240844402"/>
        </c:manualLayout>
      </c:layout>
      <c:pie3DChart>
        <c:varyColors val="1"/>
        <c:ser>
          <c:idx val="0"/>
          <c:order val="0"/>
          <c:explosion val="1"/>
          <c:dPt>
            <c:idx val="0"/>
            <c:bubble3D val="0"/>
            <c:spPr>
              <a:solidFill>
                <a:schemeClr val="accent2">
                  <a:shade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049-47A1-94A9-D2A6B12FE741}"/>
              </c:ext>
            </c:extLst>
          </c:dPt>
          <c:dPt>
            <c:idx val="1"/>
            <c:bubble3D val="0"/>
            <c:spPr>
              <a:solidFill>
                <a:schemeClr val="accent2">
                  <a:shade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049-47A1-94A9-D2A6B12FE741}"/>
              </c:ext>
            </c:extLst>
          </c:dPt>
          <c:dPt>
            <c:idx val="2"/>
            <c:bubble3D val="0"/>
            <c:spPr>
              <a:solidFill>
                <a:schemeClr val="accent2">
                  <a:tint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049-47A1-94A9-D2A6B12FE741}"/>
              </c:ext>
            </c:extLst>
          </c:dPt>
          <c:dPt>
            <c:idx val="3"/>
            <c:bubble3D val="0"/>
            <c:spPr>
              <a:solidFill>
                <a:schemeClr val="accent2">
                  <a:tint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049-47A1-94A9-D2A6B12FE741}"/>
              </c:ext>
            </c:extLst>
          </c:dPt>
          <c:dPt>
            <c:idx val="4"/>
            <c:bubble3D val="0"/>
            <c:spPr>
              <a:solidFill>
                <a:schemeClr val="accent2">
                  <a:tint val="3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049-47A1-94A9-D2A6B12FE741}"/>
              </c:ext>
            </c:extLst>
          </c:dPt>
          <c:dPt>
            <c:idx val="5"/>
            <c:bubble3D val="0"/>
            <c:spPr>
              <a:solidFill>
                <a:schemeClr val="accent2">
                  <a:tint val="2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A049-47A1-94A9-D2A6B12FE741}"/>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1-A049-47A1-94A9-D2A6B12FE741}"/>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hade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3-A049-47A1-94A9-D2A6B12FE741}"/>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86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5-A049-47A1-94A9-D2A6B12FE741}"/>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tint val="58000"/>
                        </a:schemeClr>
                      </a:solidFill>
                      <a:latin typeface="+mn-lt"/>
                      <a:ea typeface="+mn-ea"/>
                      <a:cs typeface="+mn-cs"/>
                    </a:defRPr>
                  </a:pPr>
                  <a:endParaRPr lang="es-PA"/>
                </a:p>
              </c:txPr>
              <c:dLblPos val="outEnd"/>
              <c:showLegendKey val="0"/>
              <c:showVal val="0"/>
              <c:showCatName val="1"/>
              <c:showSerName val="0"/>
              <c:showPercent val="1"/>
              <c:showBubbleSize val="0"/>
              <c:extLst>
                <c:ext xmlns:c16="http://schemas.microsoft.com/office/drawing/2014/chart" uri="{C3380CC4-5D6E-409C-BE32-E72D297353CC}">
                  <c16:uniqueId val="{00000007-A049-47A1-94A9-D2A6B12FE741}"/>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Hoja1!$A$1:$D$1</c:f>
              <c:strCache>
                <c:ptCount val="4"/>
                <c:pt idx="0">
                  <c:v>Mucho</c:v>
                </c:pt>
                <c:pt idx="1">
                  <c:v>Bastante</c:v>
                </c:pt>
                <c:pt idx="2">
                  <c:v>Poco</c:v>
                </c:pt>
                <c:pt idx="3">
                  <c:v>Nada</c:v>
                </c:pt>
              </c:strCache>
            </c:strRef>
          </c:cat>
          <c:val>
            <c:numRef>
              <c:f>Hoja1!$A$2:$D$2</c:f>
              <c:numCache>
                <c:formatCode>General</c:formatCode>
                <c:ptCount val="4"/>
                <c:pt idx="0">
                  <c:v>8</c:v>
                </c:pt>
                <c:pt idx="1">
                  <c:v>15</c:v>
                </c:pt>
                <c:pt idx="2">
                  <c:v>56</c:v>
                </c:pt>
                <c:pt idx="3">
                  <c:v>21</c:v>
                </c:pt>
              </c:numCache>
            </c:numRef>
          </c:val>
          <c:extLst>
            <c:ext xmlns:c16="http://schemas.microsoft.com/office/drawing/2014/chart" uri="{C3380CC4-5D6E-409C-BE32-E72D297353CC}">
              <c16:uniqueId val="{0000000C-A049-47A1-94A9-D2A6B12FE741}"/>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es-PA"/>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7D31BC-BF8C-4B1A-8758-FD3AFF3766D6}"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PA"/>
        </a:p>
      </dgm:t>
    </dgm:pt>
    <dgm:pt modelId="{95B87A3D-26D5-4C6B-AFD1-4DC23072D7D6}">
      <dgm:prSet phldrT="[Texto]"/>
      <dgm:spPr>
        <a:solidFill>
          <a:srgbClr val="92D050"/>
        </a:solidFill>
        <a:ln>
          <a:solidFill>
            <a:schemeClr val="tx1"/>
          </a:solidFill>
        </a:ln>
      </dgm:spPr>
      <dgm:t>
        <a:bodyPr/>
        <a:lstStyle/>
        <a:p>
          <a:pPr algn="ctr"/>
          <a:r>
            <a:rPr lang="es-PA" dirty="0">
              <a:latin typeface="Bahnschrift Condensed" pitchFamily="34" charset="0"/>
            </a:rPr>
            <a:t>1895</a:t>
          </a:r>
        </a:p>
        <a:p>
          <a:pPr algn="ctr"/>
          <a:r>
            <a:rPr lang="es-PA" dirty="0">
              <a:latin typeface="Bahnschrift Condensed" pitchFamily="34" charset="0"/>
            </a:rPr>
            <a:t>Descubrimiento de los Rayos X</a:t>
          </a:r>
        </a:p>
        <a:p>
          <a:pPr algn="ctr"/>
          <a:r>
            <a:rPr lang="es-PA" dirty="0" err="1">
              <a:latin typeface="Bahnschrift Condensed" pitchFamily="34" charset="0"/>
            </a:rPr>
            <a:t>Wilhem</a:t>
          </a:r>
          <a:r>
            <a:rPr lang="es-PA" dirty="0">
              <a:latin typeface="Bahnschrift Condensed" pitchFamily="34" charset="0"/>
            </a:rPr>
            <a:t> </a:t>
          </a:r>
          <a:r>
            <a:rPr lang="es-PA" dirty="0" err="1">
              <a:latin typeface="Bahnschrift Condensed" pitchFamily="34" charset="0"/>
            </a:rPr>
            <a:t>Röntgen</a:t>
          </a:r>
          <a:r>
            <a:rPr lang="es-PA" dirty="0">
              <a:latin typeface="Bahnschrift Condensed" pitchFamily="34" charset="0"/>
            </a:rPr>
            <a:t>, Hamburgo Alemania</a:t>
          </a:r>
        </a:p>
      </dgm:t>
    </dgm:pt>
    <dgm:pt modelId="{9CA7BAB5-25D7-4179-B4E7-2462929597F7}" type="parTrans" cxnId="{52B23830-0447-425D-A6BC-A117663390FD}">
      <dgm:prSet/>
      <dgm:spPr/>
      <dgm:t>
        <a:bodyPr/>
        <a:lstStyle/>
        <a:p>
          <a:endParaRPr lang="es-PA"/>
        </a:p>
      </dgm:t>
    </dgm:pt>
    <dgm:pt modelId="{11F19BB8-86C0-413D-941E-7F1F86648D47}" type="sibTrans" cxnId="{52B23830-0447-425D-A6BC-A117663390FD}">
      <dgm:prSet/>
      <dgm:spPr/>
      <dgm:t>
        <a:bodyPr/>
        <a:lstStyle/>
        <a:p>
          <a:endParaRPr lang="es-PA"/>
        </a:p>
      </dgm:t>
    </dgm:pt>
    <dgm:pt modelId="{98D7402D-0437-4A36-852B-A05D892FED02}">
      <dgm:prSet phldrT="[Texto]"/>
      <dgm:spPr>
        <a:solidFill>
          <a:srgbClr val="FFFF00"/>
        </a:solidFill>
        <a:ln>
          <a:solidFill>
            <a:schemeClr val="tx1"/>
          </a:solidFill>
        </a:ln>
      </dgm:spPr>
      <dgm:t>
        <a:bodyPr/>
        <a:lstStyle/>
        <a:p>
          <a:pPr algn="ctr"/>
          <a:r>
            <a:rPr lang="es-PA" dirty="0">
              <a:latin typeface="Bahnschrift Condensed" pitchFamily="34" charset="0"/>
            </a:rPr>
            <a:t>1897</a:t>
          </a:r>
        </a:p>
        <a:p>
          <a:pPr algn="ctr"/>
          <a:r>
            <a:rPr lang="es-PA" dirty="0">
              <a:latin typeface="Bahnschrift Condensed" pitchFamily="34" charset="0"/>
            </a:rPr>
            <a:t>Primera </a:t>
          </a:r>
          <a:r>
            <a:rPr lang="es-PA" dirty="0" err="1">
              <a:latin typeface="Bahnschrift Condensed" pitchFamily="34" charset="0"/>
            </a:rPr>
            <a:t>Pelvimetría</a:t>
          </a:r>
          <a:endParaRPr lang="es-PA" dirty="0">
            <a:latin typeface="Bahnschrift Condensed" pitchFamily="34" charset="0"/>
          </a:endParaRPr>
        </a:p>
        <a:p>
          <a:pPr algn="ctr"/>
          <a:r>
            <a:rPr lang="es-PA" dirty="0">
              <a:latin typeface="Bahnschrift Condensed" pitchFamily="34" charset="0"/>
            </a:rPr>
            <a:t>Albert, Alemania</a:t>
          </a:r>
        </a:p>
        <a:p>
          <a:pPr algn="ctr"/>
          <a:r>
            <a:rPr lang="es-PA" dirty="0" err="1">
              <a:latin typeface="Bahnschrift Condensed" pitchFamily="34" charset="0"/>
            </a:rPr>
            <a:t>Varnier</a:t>
          </a:r>
          <a:r>
            <a:rPr lang="es-PA" dirty="0">
              <a:latin typeface="Bahnschrift Condensed" pitchFamily="34" charset="0"/>
            </a:rPr>
            <a:t>, Francia</a:t>
          </a:r>
        </a:p>
      </dgm:t>
    </dgm:pt>
    <dgm:pt modelId="{ED1D1D86-17C7-40AF-A2E4-B23E73AE7E66}" type="parTrans" cxnId="{12B5D209-507B-46EB-BA36-42A083B10564}">
      <dgm:prSet/>
      <dgm:spPr/>
      <dgm:t>
        <a:bodyPr/>
        <a:lstStyle/>
        <a:p>
          <a:endParaRPr lang="es-PA"/>
        </a:p>
      </dgm:t>
    </dgm:pt>
    <dgm:pt modelId="{3790C768-35D5-40FE-A3F4-2202D2F1FA62}" type="sibTrans" cxnId="{12B5D209-507B-46EB-BA36-42A083B10564}">
      <dgm:prSet/>
      <dgm:spPr/>
      <dgm:t>
        <a:bodyPr/>
        <a:lstStyle/>
        <a:p>
          <a:endParaRPr lang="es-PA"/>
        </a:p>
      </dgm:t>
    </dgm:pt>
    <dgm:pt modelId="{31943816-6E7B-461C-BC45-1CA56E1CED4D}" type="pres">
      <dgm:prSet presAssocID="{427D31BC-BF8C-4B1A-8758-FD3AFF3766D6}" presName="Name0" presStyleCnt="0">
        <dgm:presLayoutVars>
          <dgm:chMax val="2"/>
          <dgm:chPref val="2"/>
          <dgm:animLvl val="lvl"/>
        </dgm:presLayoutVars>
      </dgm:prSet>
      <dgm:spPr/>
    </dgm:pt>
    <dgm:pt modelId="{FE8D0986-B9EB-4B9F-B70C-BADE70EEDAFC}" type="pres">
      <dgm:prSet presAssocID="{427D31BC-BF8C-4B1A-8758-FD3AFF3766D6}" presName="LeftText" presStyleLbl="revTx" presStyleIdx="0" presStyleCnt="0">
        <dgm:presLayoutVars>
          <dgm:bulletEnabled val="1"/>
        </dgm:presLayoutVars>
      </dgm:prSet>
      <dgm:spPr/>
    </dgm:pt>
    <dgm:pt modelId="{1B6AB987-355A-462C-B88A-468C73611EF6}" type="pres">
      <dgm:prSet presAssocID="{427D31BC-BF8C-4B1A-8758-FD3AFF3766D6}" presName="LeftNode" presStyleLbl="bgImgPlace1" presStyleIdx="0" presStyleCnt="2" custScaleX="88047" custScaleY="68549">
        <dgm:presLayoutVars>
          <dgm:chMax val="2"/>
          <dgm:chPref val="2"/>
        </dgm:presLayoutVars>
      </dgm:prSet>
      <dgm:spPr/>
    </dgm:pt>
    <dgm:pt modelId="{38B2D16F-5894-4A2D-BC54-9B5987377428}" type="pres">
      <dgm:prSet presAssocID="{427D31BC-BF8C-4B1A-8758-FD3AFF3766D6}" presName="RightText" presStyleLbl="revTx" presStyleIdx="0" presStyleCnt="0">
        <dgm:presLayoutVars>
          <dgm:bulletEnabled val="1"/>
        </dgm:presLayoutVars>
      </dgm:prSet>
      <dgm:spPr/>
    </dgm:pt>
    <dgm:pt modelId="{557A1F80-688E-4C87-889B-6E26014680F8}" type="pres">
      <dgm:prSet presAssocID="{427D31BC-BF8C-4B1A-8758-FD3AFF3766D6}" presName="RightNode" presStyleLbl="bgImgPlace1" presStyleIdx="1" presStyleCnt="2" custScaleX="90460" custScaleY="67874">
        <dgm:presLayoutVars>
          <dgm:chMax val="0"/>
          <dgm:chPref val="0"/>
        </dgm:presLayoutVars>
      </dgm:prSet>
      <dgm:spPr/>
    </dgm:pt>
    <dgm:pt modelId="{E984341B-5F0F-4B3A-8248-CFA15B75CD9D}" type="pres">
      <dgm:prSet presAssocID="{427D31BC-BF8C-4B1A-8758-FD3AFF3766D6}" presName="TopArrow" presStyleLbl="node1" presStyleIdx="0" presStyleCnt="2"/>
      <dgm:spPr>
        <a:solidFill>
          <a:schemeClr val="tx2">
            <a:lumMod val="75000"/>
          </a:schemeClr>
        </a:solidFill>
        <a:ln>
          <a:solidFill>
            <a:schemeClr val="tx1"/>
          </a:solidFill>
        </a:ln>
      </dgm:spPr>
    </dgm:pt>
    <dgm:pt modelId="{B5C824AB-9C3E-4187-9353-E4B0008BE4D2}" type="pres">
      <dgm:prSet presAssocID="{427D31BC-BF8C-4B1A-8758-FD3AFF3766D6}" presName="BottomArrow" presStyleLbl="node1" presStyleIdx="1" presStyleCnt="2"/>
      <dgm:spPr>
        <a:solidFill>
          <a:schemeClr val="tx2">
            <a:lumMod val="75000"/>
          </a:schemeClr>
        </a:solidFill>
        <a:ln>
          <a:solidFill>
            <a:schemeClr val="tx1"/>
          </a:solidFill>
        </a:ln>
      </dgm:spPr>
    </dgm:pt>
  </dgm:ptLst>
  <dgm:cxnLst>
    <dgm:cxn modelId="{12B5D209-507B-46EB-BA36-42A083B10564}" srcId="{427D31BC-BF8C-4B1A-8758-FD3AFF3766D6}" destId="{98D7402D-0437-4A36-852B-A05D892FED02}" srcOrd="1" destOrd="0" parTransId="{ED1D1D86-17C7-40AF-A2E4-B23E73AE7E66}" sibTransId="{3790C768-35D5-40FE-A3F4-2202D2F1FA62}"/>
    <dgm:cxn modelId="{52B23830-0447-425D-A6BC-A117663390FD}" srcId="{427D31BC-BF8C-4B1A-8758-FD3AFF3766D6}" destId="{95B87A3D-26D5-4C6B-AFD1-4DC23072D7D6}" srcOrd="0" destOrd="0" parTransId="{9CA7BAB5-25D7-4179-B4E7-2462929597F7}" sibTransId="{11F19BB8-86C0-413D-941E-7F1F86648D47}"/>
    <dgm:cxn modelId="{02D8B53C-F2B6-4A2B-A439-0325C60B9D4A}" type="presOf" srcId="{427D31BC-BF8C-4B1A-8758-FD3AFF3766D6}" destId="{31943816-6E7B-461C-BC45-1CA56E1CED4D}" srcOrd="0" destOrd="0" presId="urn:microsoft.com/office/officeart/2009/layout/ReverseList"/>
    <dgm:cxn modelId="{4A70224A-5885-4254-B9B8-2DE4E520A639}" type="presOf" srcId="{98D7402D-0437-4A36-852B-A05D892FED02}" destId="{557A1F80-688E-4C87-889B-6E26014680F8}" srcOrd="1" destOrd="0" presId="urn:microsoft.com/office/officeart/2009/layout/ReverseList"/>
    <dgm:cxn modelId="{59BDD9CC-44F4-4943-AADB-523C6BBF3B27}" type="presOf" srcId="{98D7402D-0437-4A36-852B-A05D892FED02}" destId="{38B2D16F-5894-4A2D-BC54-9B5987377428}" srcOrd="0" destOrd="0" presId="urn:microsoft.com/office/officeart/2009/layout/ReverseList"/>
    <dgm:cxn modelId="{38089CD4-1893-4280-9A8F-0DA05203F8A4}" type="presOf" srcId="{95B87A3D-26D5-4C6B-AFD1-4DC23072D7D6}" destId="{FE8D0986-B9EB-4B9F-B70C-BADE70EEDAFC}" srcOrd="0" destOrd="0" presId="urn:microsoft.com/office/officeart/2009/layout/ReverseList"/>
    <dgm:cxn modelId="{535141DD-A2A4-4A30-880E-4B943E58E61A}" type="presOf" srcId="{95B87A3D-26D5-4C6B-AFD1-4DC23072D7D6}" destId="{1B6AB987-355A-462C-B88A-468C73611EF6}" srcOrd="1" destOrd="0" presId="urn:microsoft.com/office/officeart/2009/layout/ReverseList"/>
    <dgm:cxn modelId="{AC1DB838-101D-4A09-848B-B8474BA2EC9F}" type="presParOf" srcId="{31943816-6E7B-461C-BC45-1CA56E1CED4D}" destId="{FE8D0986-B9EB-4B9F-B70C-BADE70EEDAFC}" srcOrd="0" destOrd="0" presId="urn:microsoft.com/office/officeart/2009/layout/ReverseList"/>
    <dgm:cxn modelId="{22D182F6-A1D2-439D-850E-D0B7C7DCD536}" type="presParOf" srcId="{31943816-6E7B-461C-BC45-1CA56E1CED4D}" destId="{1B6AB987-355A-462C-B88A-468C73611EF6}" srcOrd="1" destOrd="0" presId="urn:microsoft.com/office/officeart/2009/layout/ReverseList"/>
    <dgm:cxn modelId="{476B61DF-8789-45C5-9C48-DB544512CF52}" type="presParOf" srcId="{31943816-6E7B-461C-BC45-1CA56E1CED4D}" destId="{38B2D16F-5894-4A2D-BC54-9B5987377428}" srcOrd="2" destOrd="0" presId="urn:microsoft.com/office/officeart/2009/layout/ReverseList"/>
    <dgm:cxn modelId="{7F2493B9-C327-429C-A503-7FD24EFEA867}" type="presParOf" srcId="{31943816-6E7B-461C-BC45-1CA56E1CED4D}" destId="{557A1F80-688E-4C87-889B-6E26014680F8}" srcOrd="3" destOrd="0" presId="urn:microsoft.com/office/officeart/2009/layout/ReverseList"/>
    <dgm:cxn modelId="{C24135BD-B140-4B5F-8C51-A95141D64D84}" type="presParOf" srcId="{31943816-6E7B-461C-BC45-1CA56E1CED4D}" destId="{E984341B-5F0F-4B3A-8248-CFA15B75CD9D}" srcOrd="4" destOrd="0" presId="urn:microsoft.com/office/officeart/2009/layout/ReverseList"/>
    <dgm:cxn modelId="{55EB13D7-5193-4E9E-A066-049B7CF28AC9}" type="presParOf" srcId="{31943816-6E7B-461C-BC45-1CA56E1CED4D}" destId="{B5C824AB-9C3E-4187-9353-E4B0008BE4D2}" srcOrd="5" destOrd="0" presId="urn:microsoft.com/office/officeart/2009/layout/Reverse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2490C97-58B0-4186-8590-1F6C2EEE2161}"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3C6AFD7-7ECF-4C7B-B544-BC0817828D94}">
      <dgm:prSet/>
      <dgm:spPr/>
      <dgm:t>
        <a:bodyPr/>
        <a:lstStyle/>
        <a:p>
          <a:r>
            <a:rPr lang="es-MX" dirty="0">
              <a:latin typeface="Arial" panose="020B0604020202020204" pitchFamily="34" charset="0"/>
              <a:cs typeface="Arial" panose="020B0604020202020204" pitchFamily="34" charset="0"/>
            </a:rPr>
            <a:t>Arias, F. (2018) Metodología de la Investigación. Buenos Aires: Editorial Mc Graw Hill.</a:t>
          </a:r>
          <a:endParaRPr lang="en-US" dirty="0">
            <a:latin typeface="Arial" panose="020B0604020202020204" pitchFamily="34" charset="0"/>
            <a:cs typeface="Arial" panose="020B0604020202020204" pitchFamily="34" charset="0"/>
          </a:endParaRPr>
        </a:p>
      </dgm:t>
    </dgm:pt>
    <dgm:pt modelId="{76CF5542-75F2-4DD6-A4FD-73EEE18241DF}" type="parTrans" cxnId="{B642F92C-D4E2-4079-8CF1-31721F617992}">
      <dgm:prSet/>
      <dgm:spPr/>
      <dgm:t>
        <a:bodyPr/>
        <a:lstStyle/>
        <a:p>
          <a:endParaRPr lang="en-US"/>
        </a:p>
      </dgm:t>
    </dgm:pt>
    <dgm:pt modelId="{0ECC7F1A-27CC-40A0-B9E7-2B994E2C602E}" type="sibTrans" cxnId="{B642F92C-D4E2-4079-8CF1-31721F617992}">
      <dgm:prSet/>
      <dgm:spPr/>
      <dgm:t>
        <a:bodyPr/>
        <a:lstStyle/>
        <a:p>
          <a:endParaRPr lang="en-US"/>
        </a:p>
      </dgm:t>
    </dgm:pt>
    <dgm:pt modelId="{EEE38E29-2E4E-4810-A81C-0AAB06264427}">
      <dgm:prSet/>
      <dgm:spPr/>
      <dgm:t>
        <a:bodyPr/>
        <a:lstStyle/>
        <a:p>
          <a:r>
            <a:rPr lang="es-MX" dirty="0">
              <a:latin typeface="Arial" panose="020B0604020202020204" pitchFamily="34" charset="0"/>
              <a:cs typeface="Arial" panose="020B0604020202020204" pitchFamily="34" charset="0"/>
            </a:rPr>
            <a:t>Comisión Internacional de Protección Radiológica (CIPR) (2020). Principios de protección radiológica en la práctica médica. Guía de Buenas Prácticas.</a:t>
          </a:r>
          <a:endParaRPr lang="en-US" dirty="0">
            <a:latin typeface="Arial" panose="020B0604020202020204" pitchFamily="34" charset="0"/>
            <a:cs typeface="Arial" panose="020B0604020202020204" pitchFamily="34" charset="0"/>
          </a:endParaRPr>
        </a:p>
      </dgm:t>
    </dgm:pt>
    <dgm:pt modelId="{002AFCA8-E3EE-4025-BFCB-B78A4D46F9B4}" type="parTrans" cxnId="{EDD8E4B7-486C-4B86-BF30-C7A9A41857AF}">
      <dgm:prSet/>
      <dgm:spPr/>
      <dgm:t>
        <a:bodyPr/>
        <a:lstStyle/>
        <a:p>
          <a:endParaRPr lang="en-US"/>
        </a:p>
      </dgm:t>
    </dgm:pt>
    <dgm:pt modelId="{AF47F935-9332-4DEB-B4D5-F26B24D92BAC}" type="sibTrans" cxnId="{EDD8E4B7-486C-4B86-BF30-C7A9A41857AF}">
      <dgm:prSet/>
      <dgm:spPr/>
      <dgm:t>
        <a:bodyPr/>
        <a:lstStyle/>
        <a:p>
          <a:endParaRPr lang="en-US"/>
        </a:p>
      </dgm:t>
    </dgm:pt>
    <dgm:pt modelId="{5DBA83D9-8084-4EA9-94CA-438AA8EC9B0C}">
      <dgm:prSet/>
      <dgm:spPr/>
      <dgm:t>
        <a:bodyPr/>
        <a:lstStyle/>
        <a:p>
          <a:r>
            <a:rPr lang="es-MX" dirty="0">
              <a:latin typeface="Arial" panose="020B0604020202020204" pitchFamily="34" charset="0"/>
              <a:cs typeface="Arial" panose="020B0604020202020204" pitchFamily="34" charset="0"/>
            </a:rPr>
            <a:t>Constitución de la República de Panamá (1983) Reformada por los Actos Reformatorios de 1978, el Acto Constitucional de 1983 y los Actos Legislativos de 1994. Panamá.</a:t>
          </a:r>
          <a:endParaRPr lang="en-US" dirty="0">
            <a:latin typeface="Arial" panose="020B0604020202020204" pitchFamily="34" charset="0"/>
            <a:cs typeface="Arial" panose="020B0604020202020204" pitchFamily="34" charset="0"/>
          </a:endParaRPr>
        </a:p>
      </dgm:t>
    </dgm:pt>
    <dgm:pt modelId="{837EBD02-7927-4066-B4D8-3F35EEA2EA96}" type="parTrans" cxnId="{4EA36684-7F41-4A7E-ABA0-A20030CECAE6}">
      <dgm:prSet/>
      <dgm:spPr/>
      <dgm:t>
        <a:bodyPr/>
        <a:lstStyle/>
        <a:p>
          <a:endParaRPr lang="en-US"/>
        </a:p>
      </dgm:t>
    </dgm:pt>
    <dgm:pt modelId="{AE741E83-3842-40E0-AA32-8355C8B1C38D}" type="sibTrans" cxnId="{4EA36684-7F41-4A7E-ABA0-A20030CECAE6}">
      <dgm:prSet/>
      <dgm:spPr/>
      <dgm:t>
        <a:bodyPr/>
        <a:lstStyle/>
        <a:p>
          <a:endParaRPr lang="en-US"/>
        </a:p>
      </dgm:t>
    </dgm:pt>
    <dgm:pt modelId="{3D3ABDF6-929A-4A12-812F-E9978337E683}">
      <dgm:prSet/>
      <dgm:spPr/>
      <dgm:t>
        <a:bodyPr/>
        <a:lstStyle/>
        <a:p>
          <a:r>
            <a:rPr lang="es-MX" dirty="0">
              <a:latin typeface="Arial" panose="020B0604020202020204" pitchFamily="34" charset="0"/>
              <a:cs typeface="Arial" panose="020B0604020202020204" pitchFamily="34" charset="0"/>
            </a:rPr>
            <a:t>Fernández, C. (2019). El papel de la radiología en la atención de emergencias: Perspectivas y avances. Revista Latinoamericana de Radiología de Emergencias, 4(2), 112-120.</a:t>
          </a:r>
          <a:endParaRPr lang="en-US" dirty="0">
            <a:latin typeface="Arial" panose="020B0604020202020204" pitchFamily="34" charset="0"/>
            <a:cs typeface="Arial" panose="020B0604020202020204" pitchFamily="34" charset="0"/>
          </a:endParaRPr>
        </a:p>
      </dgm:t>
    </dgm:pt>
    <dgm:pt modelId="{8E1D19C1-EF1E-4C37-B4FE-48787CEAB4B8}" type="parTrans" cxnId="{98AF5791-D356-487C-9E2C-5B5EBD0BDBCA}">
      <dgm:prSet/>
      <dgm:spPr/>
      <dgm:t>
        <a:bodyPr/>
        <a:lstStyle/>
        <a:p>
          <a:endParaRPr lang="en-US"/>
        </a:p>
      </dgm:t>
    </dgm:pt>
    <dgm:pt modelId="{808D4360-CA9D-4750-9803-3B09AD8F097C}" type="sibTrans" cxnId="{98AF5791-D356-487C-9E2C-5B5EBD0BDBCA}">
      <dgm:prSet/>
      <dgm:spPr/>
      <dgm:t>
        <a:bodyPr/>
        <a:lstStyle/>
        <a:p>
          <a:endParaRPr lang="en-US"/>
        </a:p>
      </dgm:t>
    </dgm:pt>
    <dgm:pt modelId="{6A814B6A-96DD-46C5-AE25-33EC19EAF47C}">
      <dgm:prSet/>
      <dgm:spPr/>
      <dgm:t>
        <a:bodyPr/>
        <a:lstStyle/>
        <a:p>
          <a:r>
            <a:rPr lang="es-MX" dirty="0">
              <a:latin typeface="Arial" panose="020B0604020202020204" pitchFamily="34" charset="0"/>
              <a:cs typeface="Arial" panose="020B0604020202020204" pitchFamily="34" charset="0"/>
            </a:rPr>
            <a:t>Fernández, C. (2021). Principios y aplicaciones de la radiografía en la medicina moderna. Revista Latinoamericana de Innovaciones en Radiología, 9(2), 142-156.</a:t>
          </a:r>
          <a:endParaRPr lang="en-US" dirty="0">
            <a:latin typeface="Arial" panose="020B0604020202020204" pitchFamily="34" charset="0"/>
            <a:cs typeface="Arial" panose="020B0604020202020204" pitchFamily="34" charset="0"/>
          </a:endParaRPr>
        </a:p>
      </dgm:t>
    </dgm:pt>
    <dgm:pt modelId="{FC0EF4CC-3ABE-4384-96BA-FFB72D7C6C73}" type="parTrans" cxnId="{BDEE3B7B-EF33-4F7A-9874-586919A37288}">
      <dgm:prSet/>
      <dgm:spPr/>
      <dgm:t>
        <a:bodyPr/>
        <a:lstStyle/>
        <a:p>
          <a:endParaRPr lang="en-US"/>
        </a:p>
      </dgm:t>
    </dgm:pt>
    <dgm:pt modelId="{B41CAB59-5B95-428D-87B4-48B894EE7C77}" type="sibTrans" cxnId="{BDEE3B7B-EF33-4F7A-9874-586919A37288}">
      <dgm:prSet/>
      <dgm:spPr/>
      <dgm:t>
        <a:bodyPr/>
        <a:lstStyle/>
        <a:p>
          <a:endParaRPr lang="en-US"/>
        </a:p>
      </dgm:t>
    </dgm:pt>
    <dgm:pt modelId="{AD370D20-7CDB-4920-9AB9-8F033D509195}">
      <dgm:prSet/>
      <dgm:spPr/>
      <dgm:t>
        <a:bodyPr/>
        <a:lstStyle/>
        <a:p>
          <a:r>
            <a:rPr lang="es-MX" dirty="0">
              <a:latin typeface="Arial" panose="020B0604020202020204" pitchFamily="34" charset="0"/>
              <a:cs typeface="Arial" panose="020B0604020202020204" pitchFamily="34" charset="0"/>
            </a:rPr>
            <a:t>García, R. (2021). Estrategias para la educación de pacientes embarazadas sobre la seguridad de la radiación. Revista Latinoamericana de Radiología y Seguridad del Paciente, 12(3), 234-242.</a:t>
          </a:r>
          <a:endParaRPr lang="en-US" dirty="0">
            <a:latin typeface="Arial" panose="020B0604020202020204" pitchFamily="34" charset="0"/>
            <a:cs typeface="Arial" panose="020B0604020202020204" pitchFamily="34" charset="0"/>
          </a:endParaRPr>
        </a:p>
      </dgm:t>
    </dgm:pt>
    <dgm:pt modelId="{2DFDE805-AF5D-421B-A594-7F0989D84898}" type="parTrans" cxnId="{7516947A-6B74-4836-B928-DBAEEECB14C7}">
      <dgm:prSet/>
      <dgm:spPr/>
      <dgm:t>
        <a:bodyPr/>
        <a:lstStyle/>
        <a:p>
          <a:endParaRPr lang="en-US"/>
        </a:p>
      </dgm:t>
    </dgm:pt>
    <dgm:pt modelId="{3F9C8AF4-69C6-4163-A26C-BD5E56EFFCEF}" type="sibTrans" cxnId="{7516947A-6B74-4836-B928-DBAEEECB14C7}">
      <dgm:prSet/>
      <dgm:spPr/>
      <dgm:t>
        <a:bodyPr/>
        <a:lstStyle/>
        <a:p>
          <a:endParaRPr lang="en-US"/>
        </a:p>
      </dgm:t>
    </dgm:pt>
    <dgm:pt modelId="{73B07F10-A216-4EFD-B36C-352864FCB5D7}">
      <dgm:prSet/>
      <dgm:spPr/>
      <dgm:t>
        <a:bodyPr/>
        <a:lstStyle/>
        <a:p>
          <a:r>
            <a:rPr lang="es-MX" dirty="0">
              <a:latin typeface="Arial" panose="020B0604020202020204" pitchFamily="34" charset="0"/>
              <a:cs typeface="Arial" panose="020B0604020202020204" pitchFamily="34" charset="0"/>
            </a:rPr>
            <a:t>Gómez, R. (2022). Protección radiológica: Identificación y manejo de situaciones de riesgo. Revista Latinoamericana de Seguridad Radiológica, 18(3), 134-148.</a:t>
          </a:r>
          <a:endParaRPr lang="en-US" dirty="0">
            <a:latin typeface="Arial" panose="020B0604020202020204" pitchFamily="34" charset="0"/>
            <a:cs typeface="Arial" panose="020B0604020202020204" pitchFamily="34" charset="0"/>
          </a:endParaRPr>
        </a:p>
      </dgm:t>
    </dgm:pt>
    <dgm:pt modelId="{36CBE719-E5F6-410A-B102-573A230D5CBE}" type="parTrans" cxnId="{040BB784-E151-4607-9A2A-945E52DD5A8A}">
      <dgm:prSet/>
      <dgm:spPr/>
      <dgm:t>
        <a:bodyPr/>
        <a:lstStyle/>
        <a:p>
          <a:endParaRPr lang="en-US"/>
        </a:p>
      </dgm:t>
    </dgm:pt>
    <dgm:pt modelId="{DA3820F4-473F-43E7-AABE-19BB2D1350BD}" type="sibTrans" cxnId="{040BB784-E151-4607-9A2A-945E52DD5A8A}">
      <dgm:prSet/>
      <dgm:spPr/>
      <dgm:t>
        <a:bodyPr/>
        <a:lstStyle/>
        <a:p>
          <a:endParaRPr lang="en-US"/>
        </a:p>
      </dgm:t>
    </dgm:pt>
    <dgm:pt modelId="{1CD5AC0C-726F-4A00-905D-698D95132B4A}">
      <dgm:prSet/>
      <dgm:spPr/>
      <dgm:t>
        <a:bodyPr/>
        <a:lstStyle/>
        <a:p>
          <a:r>
            <a:rPr lang="es-MX" dirty="0">
              <a:latin typeface="Arial" panose="020B0604020202020204" pitchFamily="34" charset="0"/>
              <a:cs typeface="Arial" panose="020B0604020202020204" pitchFamily="34" charset="0"/>
            </a:rPr>
            <a:t>Gutiérrez, L. (2022). Uso seguro de los rayos X en el manejo prenatal: Una guía para obstetras y radiólogos. Revista Latinoamericana de Obstetricia y Ginecología, 68(4), 245-253.</a:t>
          </a:r>
          <a:endParaRPr lang="en-US" dirty="0">
            <a:latin typeface="Arial" panose="020B0604020202020204" pitchFamily="34" charset="0"/>
            <a:cs typeface="Arial" panose="020B0604020202020204" pitchFamily="34" charset="0"/>
          </a:endParaRPr>
        </a:p>
      </dgm:t>
    </dgm:pt>
    <dgm:pt modelId="{50FAD893-071F-4D02-8BE6-DA095F5791B5}" type="parTrans" cxnId="{6BF0407C-FB7A-42E9-8D20-2A4FADF46B68}">
      <dgm:prSet/>
      <dgm:spPr/>
      <dgm:t>
        <a:bodyPr/>
        <a:lstStyle/>
        <a:p>
          <a:endParaRPr lang="en-US"/>
        </a:p>
      </dgm:t>
    </dgm:pt>
    <dgm:pt modelId="{55F4CB33-752C-44F3-A8CC-4093445A7F1C}" type="sibTrans" cxnId="{6BF0407C-FB7A-42E9-8D20-2A4FADF46B68}">
      <dgm:prSet/>
      <dgm:spPr/>
      <dgm:t>
        <a:bodyPr/>
        <a:lstStyle/>
        <a:p>
          <a:endParaRPr lang="en-US"/>
        </a:p>
      </dgm:t>
    </dgm:pt>
    <dgm:pt modelId="{0742AB59-A734-4027-BAC1-59587D62F7BB}" type="pres">
      <dgm:prSet presAssocID="{52490C97-58B0-4186-8590-1F6C2EEE2161}" presName="vert0" presStyleCnt="0">
        <dgm:presLayoutVars>
          <dgm:dir/>
          <dgm:animOne val="branch"/>
          <dgm:animLvl val="lvl"/>
        </dgm:presLayoutVars>
      </dgm:prSet>
      <dgm:spPr/>
    </dgm:pt>
    <dgm:pt modelId="{8DFB01ED-0A5C-4822-8143-1E6719779B3A}" type="pres">
      <dgm:prSet presAssocID="{C3C6AFD7-7ECF-4C7B-B544-BC0817828D94}" presName="thickLine" presStyleLbl="alignNode1" presStyleIdx="0" presStyleCnt="8"/>
      <dgm:spPr/>
    </dgm:pt>
    <dgm:pt modelId="{1809EA97-33C0-41EC-BB9E-7BE71579534D}" type="pres">
      <dgm:prSet presAssocID="{C3C6AFD7-7ECF-4C7B-B544-BC0817828D94}" presName="horz1" presStyleCnt="0"/>
      <dgm:spPr/>
    </dgm:pt>
    <dgm:pt modelId="{626FED3A-21EC-43A8-B514-601A3E598B7D}" type="pres">
      <dgm:prSet presAssocID="{C3C6AFD7-7ECF-4C7B-B544-BC0817828D94}" presName="tx1" presStyleLbl="revTx" presStyleIdx="0" presStyleCnt="8"/>
      <dgm:spPr/>
    </dgm:pt>
    <dgm:pt modelId="{9B01FDF1-056C-48C5-BD65-F2C6FD123FB8}" type="pres">
      <dgm:prSet presAssocID="{C3C6AFD7-7ECF-4C7B-B544-BC0817828D94}" presName="vert1" presStyleCnt="0"/>
      <dgm:spPr/>
    </dgm:pt>
    <dgm:pt modelId="{959D41B3-A5D5-49D0-B5E2-5662B90F5792}" type="pres">
      <dgm:prSet presAssocID="{EEE38E29-2E4E-4810-A81C-0AAB06264427}" presName="thickLine" presStyleLbl="alignNode1" presStyleIdx="1" presStyleCnt="8"/>
      <dgm:spPr/>
    </dgm:pt>
    <dgm:pt modelId="{00D0D515-907C-4890-9137-A9F018883FE3}" type="pres">
      <dgm:prSet presAssocID="{EEE38E29-2E4E-4810-A81C-0AAB06264427}" presName="horz1" presStyleCnt="0"/>
      <dgm:spPr/>
    </dgm:pt>
    <dgm:pt modelId="{B52C2C08-A845-455A-84BA-469D718AABEB}" type="pres">
      <dgm:prSet presAssocID="{EEE38E29-2E4E-4810-A81C-0AAB06264427}" presName="tx1" presStyleLbl="revTx" presStyleIdx="1" presStyleCnt="8"/>
      <dgm:spPr/>
    </dgm:pt>
    <dgm:pt modelId="{4862C2D8-018A-471E-B449-C4049A49A7DE}" type="pres">
      <dgm:prSet presAssocID="{EEE38E29-2E4E-4810-A81C-0AAB06264427}" presName="vert1" presStyleCnt="0"/>
      <dgm:spPr/>
    </dgm:pt>
    <dgm:pt modelId="{F2619969-7D5D-48C9-8527-ECDDC99FD92A}" type="pres">
      <dgm:prSet presAssocID="{5DBA83D9-8084-4EA9-94CA-438AA8EC9B0C}" presName="thickLine" presStyleLbl="alignNode1" presStyleIdx="2" presStyleCnt="8"/>
      <dgm:spPr/>
    </dgm:pt>
    <dgm:pt modelId="{01DEF72D-430E-4045-8794-68BCB006FC2B}" type="pres">
      <dgm:prSet presAssocID="{5DBA83D9-8084-4EA9-94CA-438AA8EC9B0C}" presName="horz1" presStyleCnt="0"/>
      <dgm:spPr/>
    </dgm:pt>
    <dgm:pt modelId="{0DC00595-58D9-4699-8497-F4FADF0FEE45}" type="pres">
      <dgm:prSet presAssocID="{5DBA83D9-8084-4EA9-94CA-438AA8EC9B0C}" presName="tx1" presStyleLbl="revTx" presStyleIdx="2" presStyleCnt="8"/>
      <dgm:spPr/>
    </dgm:pt>
    <dgm:pt modelId="{8785CA12-8F7E-44E1-B445-1E312250AF7A}" type="pres">
      <dgm:prSet presAssocID="{5DBA83D9-8084-4EA9-94CA-438AA8EC9B0C}" presName="vert1" presStyleCnt="0"/>
      <dgm:spPr/>
    </dgm:pt>
    <dgm:pt modelId="{413BF361-C13E-4262-9E30-4A33F5F34F47}" type="pres">
      <dgm:prSet presAssocID="{3D3ABDF6-929A-4A12-812F-E9978337E683}" presName="thickLine" presStyleLbl="alignNode1" presStyleIdx="3" presStyleCnt="8"/>
      <dgm:spPr/>
    </dgm:pt>
    <dgm:pt modelId="{DBFF6A9C-B65C-4B09-908C-09A97F96F8FF}" type="pres">
      <dgm:prSet presAssocID="{3D3ABDF6-929A-4A12-812F-E9978337E683}" presName="horz1" presStyleCnt="0"/>
      <dgm:spPr/>
    </dgm:pt>
    <dgm:pt modelId="{60803382-3DAC-49B2-9A09-232DBEA49CD5}" type="pres">
      <dgm:prSet presAssocID="{3D3ABDF6-929A-4A12-812F-E9978337E683}" presName="tx1" presStyleLbl="revTx" presStyleIdx="3" presStyleCnt="8"/>
      <dgm:spPr/>
    </dgm:pt>
    <dgm:pt modelId="{9DF6ED74-43CB-4F07-B5C9-04054B360CD3}" type="pres">
      <dgm:prSet presAssocID="{3D3ABDF6-929A-4A12-812F-E9978337E683}" presName="vert1" presStyleCnt="0"/>
      <dgm:spPr/>
    </dgm:pt>
    <dgm:pt modelId="{C41D9E55-7BB4-42CF-9BB2-9C8BC5C8DE8B}" type="pres">
      <dgm:prSet presAssocID="{6A814B6A-96DD-46C5-AE25-33EC19EAF47C}" presName="thickLine" presStyleLbl="alignNode1" presStyleIdx="4" presStyleCnt="8"/>
      <dgm:spPr/>
    </dgm:pt>
    <dgm:pt modelId="{104DE78F-2414-4830-9178-249203CFA914}" type="pres">
      <dgm:prSet presAssocID="{6A814B6A-96DD-46C5-AE25-33EC19EAF47C}" presName="horz1" presStyleCnt="0"/>
      <dgm:spPr/>
    </dgm:pt>
    <dgm:pt modelId="{3279B518-C459-42C7-BB78-7A40E0F4CB5C}" type="pres">
      <dgm:prSet presAssocID="{6A814B6A-96DD-46C5-AE25-33EC19EAF47C}" presName="tx1" presStyleLbl="revTx" presStyleIdx="4" presStyleCnt="8"/>
      <dgm:spPr/>
    </dgm:pt>
    <dgm:pt modelId="{08729847-1E61-446B-B521-C7A758D573ED}" type="pres">
      <dgm:prSet presAssocID="{6A814B6A-96DD-46C5-AE25-33EC19EAF47C}" presName="vert1" presStyleCnt="0"/>
      <dgm:spPr/>
    </dgm:pt>
    <dgm:pt modelId="{69032E55-337A-49C5-9596-482E93BD2808}" type="pres">
      <dgm:prSet presAssocID="{AD370D20-7CDB-4920-9AB9-8F033D509195}" presName="thickLine" presStyleLbl="alignNode1" presStyleIdx="5" presStyleCnt="8"/>
      <dgm:spPr/>
    </dgm:pt>
    <dgm:pt modelId="{07257A93-2B95-4ECE-8599-8455AE239E19}" type="pres">
      <dgm:prSet presAssocID="{AD370D20-7CDB-4920-9AB9-8F033D509195}" presName="horz1" presStyleCnt="0"/>
      <dgm:spPr/>
    </dgm:pt>
    <dgm:pt modelId="{F0DB2C23-EBC4-42B6-B5E7-BF063317E49C}" type="pres">
      <dgm:prSet presAssocID="{AD370D20-7CDB-4920-9AB9-8F033D509195}" presName="tx1" presStyleLbl="revTx" presStyleIdx="5" presStyleCnt="8"/>
      <dgm:spPr/>
    </dgm:pt>
    <dgm:pt modelId="{37C554EC-A238-4251-A765-E2EF862B81E4}" type="pres">
      <dgm:prSet presAssocID="{AD370D20-7CDB-4920-9AB9-8F033D509195}" presName="vert1" presStyleCnt="0"/>
      <dgm:spPr/>
    </dgm:pt>
    <dgm:pt modelId="{4FB7D936-878A-446C-BB58-6FC0B06AA205}" type="pres">
      <dgm:prSet presAssocID="{73B07F10-A216-4EFD-B36C-352864FCB5D7}" presName="thickLine" presStyleLbl="alignNode1" presStyleIdx="6" presStyleCnt="8"/>
      <dgm:spPr/>
    </dgm:pt>
    <dgm:pt modelId="{01C629C9-57D8-4E67-BB81-67DDB567FE1E}" type="pres">
      <dgm:prSet presAssocID="{73B07F10-A216-4EFD-B36C-352864FCB5D7}" presName="horz1" presStyleCnt="0"/>
      <dgm:spPr/>
    </dgm:pt>
    <dgm:pt modelId="{7A50192A-1102-4EBC-A188-51C3FACA0413}" type="pres">
      <dgm:prSet presAssocID="{73B07F10-A216-4EFD-B36C-352864FCB5D7}" presName="tx1" presStyleLbl="revTx" presStyleIdx="6" presStyleCnt="8"/>
      <dgm:spPr/>
    </dgm:pt>
    <dgm:pt modelId="{0719268F-EEF6-4E54-89D3-1E09F115FFA0}" type="pres">
      <dgm:prSet presAssocID="{73B07F10-A216-4EFD-B36C-352864FCB5D7}" presName="vert1" presStyleCnt="0"/>
      <dgm:spPr/>
    </dgm:pt>
    <dgm:pt modelId="{CA4D1EC5-B81E-45CC-94DE-6EA949E0EE3D}" type="pres">
      <dgm:prSet presAssocID="{1CD5AC0C-726F-4A00-905D-698D95132B4A}" presName="thickLine" presStyleLbl="alignNode1" presStyleIdx="7" presStyleCnt="8"/>
      <dgm:spPr/>
    </dgm:pt>
    <dgm:pt modelId="{6DA3BA1A-78CB-47AD-9A9B-9CC1669A8653}" type="pres">
      <dgm:prSet presAssocID="{1CD5AC0C-726F-4A00-905D-698D95132B4A}" presName="horz1" presStyleCnt="0"/>
      <dgm:spPr/>
    </dgm:pt>
    <dgm:pt modelId="{5CF2614B-F4E3-4840-BCFC-847058934A00}" type="pres">
      <dgm:prSet presAssocID="{1CD5AC0C-726F-4A00-905D-698D95132B4A}" presName="tx1" presStyleLbl="revTx" presStyleIdx="7" presStyleCnt="8"/>
      <dgm:spPr/>
    </dgm:pt>
    <dgm:pt modelId="{857E98CD-2D3E-4DC1-8D6C-09205CA812DD}" type="pres">
      <dgm:prSet presAssocID="{1CD5AC0C-726F-4A00-905D-698D95132B4A}" presName="vert1" presStyleCnt="0"/>
      <dgm:spPr/>
    </dgm:pt>
  </dgm:ptLst>
  <dgm:cxnLst>
    <dgm:cxn modelId="{4482AE00-2AFF-4CE6-8357-1A14E34810F6}" type="presOf" srcId="{1CD5AC0C-726F-4A00-905D-698D95132B4A}" destId="{5CF2614B-F4E3-4840-BCFC-847058934A00}" srcOrd="0" destOrd="0" presId="urn:microsoft.com/office/officeart/2008/layout/LinedList"/>
    <dgm:cxn modelId="{3467890A-E39F-4BBD-B251-32084B36A391}" type="presOf" srcId="{52490C97-58B0-4186-8590-1F6C2EEE2161}" destId="{0742AB59-A734-4027-BAC1-59587D62F7BB}" srcOrd="0" destOrd="0" presId="urn:microsoft.com/office/officeart/2008/layout/LinedList"/>
    <dgm:cxn modelId="{B642F92C-D4E2-4079-8CF1-31721F617992}" srcId="{52490C97-58B0-4186-8590-1F6C2EEE2161}" destId="{C3C6AFD7-7ECF-4C7B-B544-BC0817828D94}" srcOrd="0" destOrd="0" parTransId="{76CF5542-75F2-4DD6-A4FD-73EEE18241DF}" sibTransId="{0ECC7F1A-27CC-40A0-B9E7-2B994E2C602E}"/>
    <dgm:cxn modelId="{D51DDB3A-EC79-4479-AB36-E47D37052910}" type="presOf" srcId="{3D3ABDF6-929A-4A12-812F-E9978337E683}" destId="{60803382-3DAC-49B2-9A09-232DBEA49CD5}" srcOrd="0" destOrd="0" presId="urn:microsoft.com/office/officeart/2008/layout/LinedList"/>
    <dgm:cxn modelId="{CADDD443-EFCB-4C07-B172-13F51F0A3599}" type="presOf" srcId="{EEE38E29-2E4E-4810-A81C-0AAB06264427}" destId="{B52C2C08-A845-455A-84BA-469D718AABEB}" srcOrd="0" destOrd="0" presId="urn:microsoft.com/office/officeart/2008/layout/LinedList"/>
    <dgm:cxn modelId="{5389C26B-21EA-4F99-82CA-BBCF86D7FEF4}" type="presOf" srcId="{C3C6AFD7-7ECF-4C7B-B544-BC0817828D94}" destId="{626FED3A-21EC-43A8-B514-601A3E598B7D}" srcOrd="0" destOrd="0" presId="urn:microsoft.com/office/officeart/2008/layout/LinedList"/>
    <dgm:cxn modelId="{7516947A-6B74-4836-B928-DBAEEECB14C7}" srcId="{52490C97-58B0-4186-8590-1F6C2EEE2161}" destId="{AD370D20-7CDB-4920-9AB9-8F033D509195}" srcOrd="5" destOrd="0" parTransId="{2DFDE805-AF5D-421B-A594-7F0989D84898}" sibTransId="{3F9C8AF4-69C6-4163-A26C-BD5E56EFFCEF}"/>
    <dgm:cxn modelId="{BDEE3B7B-EF33-4F7A-9874-586919A37288}" srcId="{52490C97-58B0-4186-8590-1F6C2EEE2161}" destId="{6A814B6A-96DD-46C5-AE25-33EC19EAF47C}" srcOrd="4" destOrd="0" parTransId="{FC0EF4CC-3ABE-4384-96BA-FFB72D7C6C73}" sibTransId="{B41CAB59-5B95-428D-87B4-48B894EE7C77}"/>
    <dgm:cxn modelId="{6BF0407C-FB7A-42E9-8D20-2A4FADF46B68}" srcId="{52490C97-58B0-4186-8590-1F6C2EEE2161}" destId="{1CD5AC0C-726F-4A00-905D-698D95132B4A}" srcOrd="7" destOrd="0" parTransId="{50FAD893-071F-4D02-8BE6-DA095F5791B5}" sibTransId="{55F4CB33-752C-44F3-A8CC-4093445A7F1C}"/>
    <dgm:cxn modelId="{4EA36684-7F41-4A7E-ABA0-A20030CECAE6}" srcId="{52490C97-58B0-4186-8590-1F6C2EEE2161}" destId="{5DBA83D9-8084-4EA9-94CA-438AA8EC9B0C}" srcOrd="2" destOrd="0" parTransId="{837EBD02-7927-4066-B4D8-3F35EEA2EA96}" sibTransId="{AE741E83-3842-40E0-AA32-8355C8B1C38D}"/>
    <dgm:cxn modelId="{040BB784-E151-4607-9A2A-945E52DD5A8A}" srcId="{52490C97-58B0-4186-8590-1F6C2EEE2161}" destId="{73B07F10-A216-4EFD-B36C-352864FCB5D7}" srcOrd="6" destOrd="0" parTransId="{36CBE719-E5F6-410A-B102-573A230D5CBE}" sibTransId="{DA3820F4-473F-43E7-AABE-19BB2D1350BD}"/>
    <dgm:cxn modelId="{98AF5791-D356-487C-9E2C-5B5EBD0BDBCA}" srcId="{52490C97-58B0-4186-8590-1F6C2EEE2161}" destId="{3D3ABDF6-929A-4A12-812F-E9978337E683}" srcOrd="3" destOrd="0" parTransId="{8E1D19C1-EF1E-4C37-B4FE-48787CEAB4B8}" sibTransId="{808D4360-CA9D-4750-9803-3B09AD8F097C}"/>
    <dgm:cxn modelId="{A7ACFB91-7625-4799-BE35-7FB350644DC1}" type="presOf" srcId="{73B07F10-A216-4EFD-B36C-352864FCB5D7}" destId="{7A50192A-1102-4EBC-A188-51C3FACA0413}" srcOrd="0" destOrd="0" presId="urn:microsoft.com/office/officeart/2008/layout/LinedList"/>
    <dgm:cxn modelId="{41526F94-11B5-49AC-BF16-8CBAC3A6A602}" type="presOf" srcId="{AD370D20-7CDB-4920-9AB9-8F033D509195}" destId="{F0DB2C23-EBC4-42B6-B5E7-BF063317E49C}" srcOrd="0" destOrd="0" presId="urn:microsoft.com/office/officeart/2008/layout/LinedList"/>
    <dgm:cxn modelId="{EDD8E4B7-486C-4B86-BF30-C7A9A41857AF}" srcId="{52490C97-58B0-4186-8590-1F6C2EEE2161}" destId="{EEE38E29-2E4E-4810-A81C-0AAB06264427}" srcOrd="1" destOrd="0" parTransId="{002AFCA8-E3EE-4025-BFCB-B78A4D46F9B4}" sibTransId="{AF47F935-9332-4DEB-B4D5-F26B24D92BAC}"/>
    <dgm:cxn modelId="{8E7DB2D7-890E-4CF9-A725-AF3302ED4F2A}" type="presOf" srcId="{6A814B6A-96DD-46C5-AE25-33EC19EAF47C}" destId="{3279B518-C459-42C7-BB78-7A40E0F4CB5C}" srcOrd="0" destOrd="0" presId="urn:microsoft.com/office/officeart/2008/layout/LinedList"/>
    <dgm:cxn modelId="{0E7CFCE6-2034-44AB-BF33-57D739EF0093}" type="presOf" srcId="{5DBA83D9-8084-4EA9-94CA-438AA8EC9B0C}" destId="{0DC00595-58D9-4699-8497-F4FADF0FEE45}" srcOrd="0" destOrd="0" presId="urn:microsoft.com/office/officeart/2008/layout/LinedList"/>
    <dgm:cxn modelId="{FFF883F7-D4D2-4019-B562-BFD1A9B4CBE2}" type="presParOf" srcId="{0742AB59-A734-4027-BAC1-59587D62F7BB}" destId="{8DFB01ED-0A5C-4822-8143-1E6719779B3A}" srcOrd="0" destOrd="0" presId="urn:microsoft.com/office/officeart/2008/layout/LinedList"/>
    <dgm:cxn modelId="{8540B5A5-32F0-4DFF-B76D-4AAB04FA6987}" type="presParOf" srcId="{0742AB59-A734-4027-BAC1-59587D62F7BB}" destId="{1809EA97-33C0-41EC-BB9E-7BE71579534D}" srcOrd="1" destOrd="0" presId="urn:microsoft.com/office/officeart/2008/layout/LinedList"/>
    <dgm:cxn modelId="{90A78845-F3F8-417F-A3BE-07707C26CB70}" type="presParOf" srcId="{1809EA97-33C0-41EC-BB9E-7BE71579534D}" destId="{626FED3A-21EC-43A8-B514-601A3E598B7D}" srcOrd="0" destOrd="0" presId="urn:microsoft.com/office/officeart/2008/layout/LinedList"/>
    <dgm:cxn modelId="{42328B23-FCD7-42D3-A547-48F7897BD2DC}" type="presParOf" srcId="{1809EA97-33C0-41EC-BB9E-7BE71579534D}" destId="{9B01FDF1-056C-48C5-BD65-F2C6FD123FB8}" srcOrd="1" destOrd="0" presId="urn:microsoft.com/office/officeart/2008/layout/LinedList"/>
    <dgm:cxn modelId="{3C8310AE-D3F8-41DE-B72D-546603491D60}" type="presParOf" srcId="{0742AB59-A734-4027-BAC1-59587D62F7BB}" destId="{959D41B3-A5D5-49D0-B5E2-5662B90F5792}" srcOrd="2" destOrd="0" presId="urn:microsoft.com/office/officeart/2008/layout/LinedList"/>
    <dgm:cxn modelId="{B63F7DC5-227C-41A0-9329-766A3DCF0D2D}" type="presParOf" srcId="{0742AB59-A734-4027-BAC1-59587D62F7BB}" destId="{00D0D515-907C-4890-9137-A9F018883FE3}" srcOrd="3" destOrd="0" presId="urn:microsoft.com/office/officeart/2008/layout/LinedList"/>
    <dgm:cxn modelId="{B5CDE13C-3536-432A-9B6A-907521CC4B6B}" type="presParOf" srcId="{00D0D515-907C-4890-9137-A9F018883FE3}" destId="{B52C2C08-A845-455A-84BA-469D718AABEB}" srcOrd="0" destOrd="0" presId="urn:microsoft.com/office/officeart/2008/layout/LinedList"/>
    <dgm:cxn modelId="{EEBE3978-591A-410B-8EB6-5085D9F6D2C1}" type="presParOf" srcId="{00D0D515-907C-4890-9137-A9F018883FE3}" destId="{4862C2D8-018A-471E-B449-C4049A49A7DE}" srcOrd="1" destOrd="0" presId="urn:microsoft.com/office/officeart/2008/layout/LinedList"/>
    <dgm:cxn modelId="{6F5484F8-3F96-4577-93EC-FEDD4743BD8D}" type="presParOf" srcId="{0742AB59-A734-4027-BAC1-59587D62F7BB}" destId="{F2619969-7D5D-48C9-8527-ECDDC99FD92A}" srcOrd="4" destOrd="0" presId="urn:microsoft.com/office/officeart/2008/layout/LinedList"/>
    <dgm:cxn modelId="{40D94D44-96D1-40B2-B1BB-99F1F46DA6EF}" type="presParOf" srcId="{0742AB59-A734-4027-BAC1-59587D62F7BB}" destId="{01DEF72D-430E-4045-8794-68BCB006FC2B}" srcOrd="5" destOrd="0" presId="urn:microsoft.com/office/officeart/2008/layout/LinedList"/>
    <dgm:cxn modelId="{59E0C7D2-B334-4E93-A588-85D11448E0EB}" type="presParOf" srcId="{01DEF72D-430E-4045-8794-68BCB006FC2B}" destId="{0DC00595-58D9-4699-8497-F4FADF0FEE45}" srcOrd="0" destOrd="0" presId="urn:microsoft.com/office/officeart/2008/layout/LinedList"/>
    <dgm:cxn modelId="{83722DF3-538E-4D3F-801A-B943E6FC0FB3}" type="presParOf" srcId="{01DEF72D-430E-4045-8794-68BCB006FC2B}" destId="{8785CA12-8F7E-44E1-B445-1E312250AF7A}" srcOrd="1" destOrd="0" presId="urn:microsoft.com/office/officeart/2008/layout/LinedList"/>
    <dgm:cxn modelId="{AE3460E0-C2CA-4D2A-BE2E-A095D641B33B}" type="presParOf" srcId="{0742AB59-A734-4027-BAC1-59587D62F7BB}" destId="{413BF361-C13E-4262-9E30-4A33F5F34F47}" srcOrd="6" destOrd="0" presId="urn:microsoft.com/office/officeart/2008/layout/LinedList"/>
    <dgm:cxn modelId="{F7F1B9EB-B466-4C46-96CA-F4DAC9D96900}" type="presParOf" srcId="{0742AB59-A734-4027-BAC1-59587D62F7BB}" destId="{DBFF6A9C-B65C-4B09-908C-09A97F96F8FF}" srcOrd="7" destOrd="0" presId="urn:microsoft.com/office/officeart/2008/layout/LinedList"/>
    <dgm:cxn modelId="{7293CF50-0220-4520-A6EE-D812AAEB5325}" type="presParOf" srcId="{DBFF6A9C-B65C-4B09-908C-09A97F96F8FF}" destId="{60803382-3DAC-49B2-9A09-232DBEA49CD5}" srcOrd="0" destOrd="0" presId="urn:microsoft.com/office/officeart/2008/layout/LinedList"/>
    <dgm:cxn modelId="{BFD66648-7CCC-44FF-8447-7E7444D95837}" type="presParOf" srcId="{DBFF6A9C-B65C-4B09-908C-09A97F96F8FF}" destId="{9DF6ED74-43CB-4F07-B5C9-04054B360CD3}" srcOrd="1" destOrd="0" presId="urn:microsoft.com/office/officeart/2008/layout/LinedList"/>
    <dgm:cxn modelId="{513150B9-DC3B-4D15-96EC-C20276F8995E}" type="presParOf" srcId="{0742AB59-A734-4027-BAC1-59587D62F7BB}" destId="{C41D9E55-7BB4-42CF-9BB2-9C8BC5C8DE8B}" srcOrd="8" destOrd="0" presId="urn:microsoft.com/office/officeart/2008/layout/LinedList"/>
    <dgm:cxn modelId="{CEB86098-6DEE-4B7C-8231-40DD8649F27A}" type="presParOf" srcId="{0742AB59-A734-4027-BAC1-59587D62F7BB}" destId="{104DE78F-2414-4830-9178-249203CFA914}" srcOrd="9" destOrd="0" presId="urn:microsoft.com/office/officeart/2008/layout/LinedList"/>
    <dgm:cxn modelId="{D573C137-399F-443E-848B-0D3B0C5AD012}" type="presParOf" srcId="{104DE78F-2414-4830-9178-249203CFA914}" destId="{3279B518-C459-42C7-BB78-7A40E0F4CB5C}" srcOrd="0" destOrd="0" presId="urn:microsoft.com/office/officeart/2008/layout/LinedList"/>
    <dgm:cxn modelId="{CA2CA602-F9DF-4B0D-A4E2-54AEF1B7150E}" type="presParOf" srcId="{104DE78F-2414-4830-9178-249203CFA914}" destId="{08729847-1E61-446B-B521-C7A758D573ED}" srcOrd="1" destOrd="0" presId="urn:microsoft.com/office/officeart/2008/layout/LinedList"/>
    <dgm:cxn modelId="{D918D478-228F-42F1-8057-13533256BFEC}" type="presParOf" srcId="{0742AB59-A734-4027-BAC1-59587D62F7BB}" destId="{69032E55-337A-49C5-9596-482E93BD2808}" srcOrd="10" destOrd="0" presId="urn:microsoft.com/office/officeart/2008/layout/LinedList"/>
    <dgm:cxn modelId="{73587D33-ECB9-45D8-A47F-3D2921FDC6A1}" type="presParOf" srcId="{0742AB59-A734-4027-BAC1-59587D62F7BB}" destId="{07257A93-2B95-4ECE-8599-8455AE239E19}" srcOrd="11" destOrd="0" presId="urn:microsoft.com/office/officeart/2008/layout/LinedList"/>
    <dgm:cxn modelId="{0DB0E796-1BE5-4883-90EA-A4CAB96A7BC5}" type="presParOf" srcId="{07257A93-2B95-4ECE-8599-8455AE239E19}" destId="{F0DB2C23-EBC4-42B6-B5E7-BF063317E49C}" srcOrd="0" destOrd="0" presId="urn:microsoft.com/office/officeart/2008/layout/LinedList"/>
    <dgm:cxn modelId="{65BC9CB3-2179-498D-9446-767321257FB2}" type="presParOf" srcId="{07257A93-2B95-4ECE-8599-8455AE239E19}" destId="{37C554EC-A238-4251-A765-E2EF862B81E4}" srcOrd="1" destOrd="0" presId="urn:microsoft.com/office/officeart/2008/layout/LinedList"/>
    <dgm:cxn modelId="{60E40D19-1C38-4C8B-B61F-71FF7644FFBD}" type="presParOf" srcId="{0742AB59-A734-4027-BAC1-59587D62F7BB}" destId="{4FB7D936-878A-446C-BB58-6FC0B06AA205}" srcOrd="12" destOrd="0" presId="urn:microsoft.com/office/officeart/2008/layout/LinedList"/>
    <dgm:cxn modelId="{DF2CECCA-B838-4F00-8CA2-AA511DE0F56D}" type="presParOf" srcId="{0742AB59-A734-4027-BAC1-59587D62F7BB}" destId="{01C629C9-57D8-4E67-BB81-67DDB567FE1E}" srcOrd="13" destOrd="0" presId="urn:microsoft.com/office/officeart/2008/layout/LinedList"/>
    <dgm:cxn modelId="{F45DE12E-DF64-4547-AF46-C1A76F743C6E}" type="presParOf" srcId="{01C629C9-57D8-4E67-BB81-67DDB567FE1E}" destId="{7A50192A-1102-4EBC-A188-51C3FACA0413}" srcOrd="0" destOrd="0" presId="urn:microsoft.com/office/officeart/2008/layout/LinedList"/>
    <dgm:cxn modelId="{BF74E03A-6A21-464A-A228-3288F6031B05}" type="presParOf" srcId="{01C629C9-57D8-4E67-BB81-67DDB567FE1E}" destId="{0719268F-EEF6-4E54-89D3-1E09F115FFA0}" srcOrd="1" destOrd="0" presId="urn:microsoft.com/office/officeart/2008/layout/LinedList"/>
    <dgm:cxn modelId="{E5CB3C6B-A23E-4B46-B956-E907A3E3EAAD}" type="presParOf" srcId="{0742AB59-A734-4027-BAC1-59587D62F7BB}" destId="{CA4D1EC5-B81E-45CC-94DE-6EA949E0EE3D}" srcOrd="14" destOrd="0" presId="urn:microsoft.com/office/officeart/2008/layout/LinedList"/>
    <dgm:cxn modelId="{9B82F193-BF23-4CBC-BD94-DE38183867F2}" type="presParOf" srcId="{0742AB59-A734-4027-BAC1-59587D62F7BB}" destId="{6DA3BA1A-78CB-47AD-9A9B-9CC1669A8653}" srcOrd="15" destOrd="0" presId="urn:microsoft.com/office/officeart/2008/layout/LinedList"/>
    <dgm:cxn modelId="{828029F8-E781-427F-9D76-47C3D9145331}" type="presParOf" srcId="{6DA3BA1A-78CB-47AD-9A9B-9CC1669A8653}" destId="{5CF2614B-F4E3-4840-BCFC-847058934A00}" srcOrd="0" destOrd="0" presId="urn:microsoft.com/office/officeart/2008/layout/LinedList"/>
    <dgm:cxn modelId="{6AD5A4C7-04B1-4F93-BDE3-269A2BC73CB3}" type="presParOf" srcId="{6DA3BA1A-78CB-47AD-9A9B-9CC1669A8653}" destId="{857E98CD-2D3E-4DC1-8D6C-09205CA812D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AB987-355A-462C-B88A-468C73611EF6}">
      <dsp:nvSpPr>
        <dsp:cNvPr id="0" name=""/>
        <dsp:cNvSpPr/>
      </dsp:nvSpPr>
      <dsp:spPr>
        <a:xfrm rot="16200000">
          <a:off x="1284674" y="1384270"/>
          <a:ext cx="1865081" cy="1463954"/>
        </a:xfrm>
        <a:prstGeom prst="round2SameRect">
          <a:avLst>
            <a:gd name="adj1" fmla="val 16670"/>
            <a:gd name="adj2" fmla="val 0"/>
          </a:avLst>
        </a:prstGeom>
        <a:solidFill>
          <a:srgbClr val="92D05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101600" rIns="91440" bIns="101600" numCol="1" spcCol="1270" anchor="t" anchorCtr="0">
          <a:noAutofit/>
        </a:bodyPr>
        <a:lstStyle/>
        <a:p>
          <a:pPr marL="0" lvl="0" indent="0" algn="ctr" defTabSz="711200">
            <a:lnSpc>
              <a:spcPct val="90000"/>
            </a:lnSpc>
            <a:spcBef>
              <a:spcPct val="0"/>
            </a:spcBef>
            <a:spcAft>
              <a:spcPct val="35000"/>
            </a:spcAft>
            <a:buNone/>
          </a:pPr>
          <a:r>
            <a:rPr lang="es-PA" sz="1600" kern="1200" dirty="0">
              <a:latin typeface="Bahnschrift Condensed" pitchFamily="34" charset="0"/>
            </a:rPr>
            <a:t>1895</a:t>
          </a:r>
        </a:p>
        <a:p>
          <a:pPr marL="0" lvl="0" indent="0" algn="ctr" defTabSz="711200">
            <a:lnSpc>
              <a:spcPct val="90000"/>
            </a:lnSpc>
            <a:spcBef>
              <a:spcPct val="0"/>
            </a:spcBef>
            <a:spcAft>
              <a:spcPct val="35000"/>
            </a:spcAft>
            <a:buNone/>
          </a:pPr>
          <a:r>
            <a:rPr lang="es-PA" sz="1600" kern="1200" dirty="0">
              <a:latin typeface="Bahnschrift Condensed" pitchFamily="34" charset="0"/>
            </a:rPr>
            <a:t>Descubrimiento de los Rayos X</a:t>
          </a:r>
        </a:p>
        <a:p>
          <a:pPr marL="0" lvl="0" indent="0" algn="ctr" defTabSz="711200">
            <a:lnSpc>
              <a:spcPct val="90000"/>
            </a:lnSpc>
            <a:spcBef>
              <a:spcPct val="0"/>
            </a:spcBef>
            <a:spcAft>
              <a:spcPct val="35000"/>
            </a:spcAft>
            <a:buNone/>
          </a:pPr>
          <a:r>
            <a:rPr lang="es-PA" sz="1600" kern="1200" dirty="0" err="1">
              <a:latin typeface="Bahnschrift Condensed" pitchFamily="34" charset="0"/>
            </a:rPr>
            <a:t>Wilhem</a:t>
          </a:r>
          <a:r>
            <a:rPr lang="es-PA" sz="1600" kern="1200" dirty="0">
              <a:latin typeface="Bahnschrift Condensed" pitchFamily="34" charset="0"/>
            </a:rPr>
            <a:t> </a:t>
          </a:r>
          <a:r>
            <a:rPr lang="es-PA" sz="1600" kern="1200" dirty="0" err="1">
              <a:latin typeface="Bahnschrift Condensed" pitchFamily="34" charset="0"/>
            </a:rPr>
            <a:t>Röntgen</a:t>
          </a:r>
          <a:r>
            <a:rPr lang="es-PA" sz="1600" kern="1200" dirty="0">
              <a:latin typeface="Bahnschrift Condensed" pitchFamily="34" charset="0"/>
            </a:rPr>
            <a:t>, Hamburgo Alemania</a:t>
          </a:r>
        </a:p>
      </dsp:txBody>
      <dsp:txXfrm rot="5400000">
        <a:off x="1556715" y="1255184"/>
        <a:ext cx="1392477" cy="1722127"/>
      </dsp:txXfrm>
    </dsp:sp>
    <dsp:sp modelId="{557A1F80-688E-4C87-889B-6E26014680F8}">
      <dsp:nvSpPr>
        <dsp:cNvPr id="0" name=""/>
        <dsp:cNvSpPr/>
      </dsp:nvSpPr>
      <dsp:spPr>
        <a:xfrm rot="5400000">
          <a:off x="3032054" y="1364210"/>
          <a:ext cx="1846715" cy="1504075"/>
        </a:xfrm>
        <a:prstGeom prst="round2SameRect">
          <a:avLst>
            <a:gd name="adj1" fmla="val 16670"/>
            <a:gd name="adj2" fmla="val 0"/>
          </a:avLst>
        </a:prstGeom>
        <a:solidFill>
          <a:srgbClr val="FFFF0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101600" rIns="60960" bIns="101600" numCol="1" spcCol="1270" anchor="t" anchorCtr="0">
          <a:noAutofit/>
        </a:bodyPr>
        <a:lstStyle/>
        <a:p>
          <a:pPr marL="0" lvl="0" indent="0" algn="ctr" defTabSz="711200">
            <a:lnSpc>
              <a:spcPct val="90000"/>
            </a:lnSpc>
            <a:spcBef>
              <a:spcPct val="0"/>
            </a:spcBef>
            <a:spcAft>
              <a:spcPct val="35000"/>
            </a:spcAft>
            <a:buNone/>
          </a:pPr>
          <a:r>
            <a:rPr lang="es-PA" sz="1600" kern="1200" dirty="0">
              <a:latin typeface="Bahnschrift Condensed" pitchFamily="34" charset="0"/>
            </a:rPr>
            <a:t>1897</a:t>
          </a:r>
        </a:p>
        <a:p>
          <a:pPr marL="0" lvl="0" indent="0" algn="ctr" defTabSz="711200">
            <a:lnSpc>
              <a:spcPct val="90000"/>
            </a:lnSpc>
            <a:spcBef>
              <a:spcPct val="0"/>
            </a:spcBef>
            <a:spcAft>
              <a:spcPct val="35000"/>
            </a:spcAft>
            <a:buNone/>
          </a:pPr>
          <a:r>
            <a:rPr lang="es-PA" sz="1600" kern="1200" dirty="0">
              <a:latin typeface="Bahnschrift Condensed" pitchFamily="34" charset="0"/>
            </a:rPr>
            <a:t>Primera </a:t>
          </a:r>
          <a:r>
            <a:rPr lang="es-PA" sz="1600" kern="1200" dirty="0" err="1">
              <a:latin typeface="Bahnschrift Condensed" pitchFamily="34" charset="0"/>
            </a:rPr>
            <a:t>Pelvimetría</a:t>
          </a:r>
          <a:endParaRPr lang="es-PA" sz="1600" kern="1200" dirty="0">
            <a:latin typeface="Bahnschrift Condensed" pitchFamily="34" charset="0"/>
          </a:endParaRPr>
        </a:p>
        <a:p>
          <a:pPr marL="0" lvl="0" indent="0" algn="ctr" defTabSz="711200">
            <a:lnSpc>
              <a:spcPct val="90000"/>
            </a:lnSpc>
            <a:spcBef>
              <a:spcPct val="0"/>
            </a:spcBef>
            <a:spcAft>
              <a:spcPct val="35000"/>
            </a:spcAft>
            <a:buNone/>
          </a:pPr>
          <a:r>
            <a:rPr lang="es-PA" sz="1600" kern="1200" dirty="0">
              <a:latin typeface="Bahnschrift Condensed" pitchFamily="34" charset="0"/>
            </a:rPr>
            <a:t>Albert, Alemania</a:t>
          </a:r>
        </a:p>
        <a:p>
          <a:pPr marL="0" lvl="0" indent="0" algn="ctr" defTabSz="711200">
            <a:lnSpc>
              <a:spcPct val="90000"/>
            </a:lnSpc>
            <a:spcBef>
              <a:spcPct val="0"/>
            </a:spcBef>
            <a:spcAft>
              <a:spcPct val="35000"/>
            </a:spcAft>
            <a:buNone/>
          </a:pPr>
          <a:r>
            <a:rPr lang="es-PA" sz="1600" kern="1200" dirty="0" err="1">
              <a:latin typeface="Bahnschrift Condensed" pitchFamily="34" charset="0"/>
            </a:rPr>
            <a:t>Varnier</a:t>
          </a:r>
          <a:r>
            <a:rPr lang="es-PA" sz="1600" kern="1200" dirty="0">
              <a:latin typeface="Bahnschrift Condensed" pitchFamily="34" charset="0"/>
            </a:rPr>
            <a:t>, Francia</a:t>
          </a:r>
        </a:p>
      </dsp:txBody>
      <dsp:txXfrm rot="-5400000">
        <a:off x="3203374" y="1266326"/>
        <a:ext cx="1430639" cy="1699843"/>
      </dsp:txXfrm>
    </dsp:sp>
    <dsp:sp modelId="{E984341B-5F0F-4B3A-8248-CFA15B75CD9D}">
      <dsp:nvSpPr>
        <dsp:cNvPr id="0" name=""/>
        <dsp:cNvSpPr/>
      </dsp:nvSpPr>
      <dsp:spPr>
        <a:xfrm>
          <a:off x="2217045" y="0"/>
          <a:ext cx="1738196" cy="1738112"/>
        </a:xfrm>
        <a:prstGeom prst="circularArrow">
          <a:avLst>
            <a:gd name="adj1" fmla="val 12500"/>
            <a:gd name="adj2" fmla="val 1142322"/>
            <a:gd name="adj3" fmla="val 20457678"/>
            <a:gd name="adj4" fmla="val 10800000"/>
            <a:gd name="adj5" fmla="val 12500"/>
          </a:avLst>
        </a:prstGeom>
        <a:solidFill>
          <a:schemeClr val="tx2">
            <a:lumMod val="7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C824AB-9C3E-4187-9353-E4B0008BE4D2}">
      <dsp:nvSpPr>
        <dsp:cNvPr id="0" name=""/>
        <dsp:cNvSpPr/>
      </dsp:nvSpPr>
      <dsp:spPr>
        <a:xfrm rot="10800000">
          <a:off x="2217045" y="2493960"/>
          <a:ext cx="1738196" cy="1738112"/>
        </a:xfrm>
        <a:prstGeom prst="circularArrow">
          <a:avLst>
            <a:gd name="adj1" fmla="val 12500"/>
            <a:gd name="adj2" fmla="val 1142322"/>
            <a:gd name="adj3" fmla="val 20457678"/>
            <a:gd name="adj4" fmla="val 10800000"/>
            <a:gd name="adj5" fmla="val 12500"/>
          </a:avLst>
        </a:prstGeom>
        <a:solidFill>
          <a:schemeClr val="tx2">
            <a:lumMod val="7500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B01ED-0A5C-4822-8143-1E6719779B3A}">
      <dsp:nvSpPr>
        <dsp:cNvPr id="0" name=""/>
        <dsp:cNvSpPr/>
      </dsp:nvSpPr>
      <dsp:spPr>
        <a:xfrm>
          <a:off x="0" y="0"/>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6FED3A-21EC-43A8-B514-601A3E598B7D}">
      <dsp:nvSpPr>
        <dsp:cNvPr id="0" name=""/>
        <dsp:cNvSpPr/>
      </dsp:nvSpPr>
      <dsp:spPr>
        <a:xfrm>
          <a:off x="0" y="0"/>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Arias, F. (2018) Metodología de la Investigación. Buenos Aires: Editorial Mc Graw Hill.</a:t>
          </a:r>
          <a:endParaRPr lang="en-US" sz="1700" kern="1200" dirty="0">
            <a:latin typeface="Arial" panose="020B0604020202020204" pitchFamily="34" charset="0"/>
            <a:cs typeface="Arial" panose="020B0604020202020204" pitchFamily="34" charset="0"/>
          </a:endParaRPr>
        </a:p>
      </dsp:txBody>
      <dsp:txXfrm>
        <a:off x="0" y="0"/>
        <a:ext cx="9656868" cy="604011"/>
      </dsp:txXfrm>
    </dsp:sp>
    <dsp:sp modelId="{959D41B3-A5D5-49D0-B5E2-5662B90F5792}">
      <dsp:nvSpPr>
        <dsp:cNvPr id="0" name=""/>
        <dsp:cNvSpPr/>
      </dsp:nvSpPr>
      <dsp:spPr>
        <a:xfrm>
          <a:off x="0" y="604011"/>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2C2C08-A845-455A-84BA-469D718AABEB}">
      <dsp:nvSpPr>
        <dsp:cNvPr id="0" name=""/>
        <dsp:cNvSpPr/>
      </dsp:nvSpPr>
      <dsp:spPr>
        <a:xfrm>
          <a:off x="0" y="604011"/>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Comisión Internacional de Protección Radiológica (CIPR) (2020). Principios de protección radiológica en la práctica médica. Guía de Buenas Prácticas.</a:t>
          </a:r>
          <a:endParaRPr lang="en-US" sz="1700" kern="1200" dirty="0">
            <a:latin typeface="Arial" panose="020B0604020202020204" pitchFamily="34" charset="0"/>
            <a:cs typeface="Arial" panose="020B0604020202020204" pitchFamily="34" charset="0"/>
          </a:endParaRPr>
        </a:p>
      </dsp:txBody>
      <dsp:txXfrm>
        <a:off x="0" y="604011"/>
        <a:ext cx="9656868" cy="604011"/>
      </dsp:txXfrm>
    </dsp:sp>
    <dsp:sp modelId="{F2619969-7D5D-48C9-8527-ECDDC99FD92A}">
      <dsp:nvSpPr>
        <dsp:cNvPr id="0" name=""/>
        <dsp:cNvSpPr/>
      </dsp:nvSpPr>
      <dsp:spPr>
        <a:xfrm>
          <a:off x="0" y="1208023"/>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C00595-58D9-4699-8497-F4FADF0FEE45}">
      <dsp:nvSpPr>
        <dsp:cNvPr id="0" name=""/>
        <dsp:cNvSpPr/>
      </dsp:nvSpPr>
      <dsp:spPr>
        <a:xfrm>
          <a:off x="0" y="1208023"/>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Constitución de la República de Panamá (1983) Reformada por los Actos Reformatorios de 1978, el Acto Constitucional de 1983 y los Actos Legislativos de 1994. Panamá.</a:t>
          </a:r>
          <a:endParaRPr lang="en-US" sz="1700" kern="1200" dirty="0">
            <a:latin typeface="Arial" panose="020B0604020202020204" pitchFamily="34" charset="0"/>
            <a:cs typeface="Arial" panose="020B0604020202020204" pitchFamily="34" charset="0"/>
          </a:endParaRPr>
        </a:p>
      </dsp:txBody>
      <dsp:txXfrm>
        <a:off x="0" y="1208023"/>
        <a:ext cx="9656868" cy="604011"/>
      </dsp:txXfrm>
    </dsp:sp>
    <dsp:sp modelId="{413BF361-C13E-4262-9E30-4A33F5F34F47}">
      <dsp:nvSpPr>
        <dsp:cNvPr id="0" name=""/>
        <dsp:cNvSpPr/>
      </dsp:nvSpPr>
      <dsp:spPr>
        <a:xfrm>
          <a:off x="0" y="1812034"/>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803382-3DAC-49B2-9A09-232DBEA49CD5}">
      <dsp:nvSpPr>
        <dsp:cNvPr id="0" name=""/>
        <dsp:cNvSpPr/>
      </dsp:nvSpPr>
      <dsp:spPr>
        <a:xfrm>
          <a:off x="0" y="1812034"/>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Fernández, C. (2019). El papel de la radiología en la atención de emergencias: Perspectivas y avances. Revista Latinoamericana de Radiología de Emergencias, 4(2), 112-120.</a:t>
          </a:r>
          <a:endParaRPr lang="en-US" sz="1700" kern="1200" dirty="0">
            <a:latin typeface="Arial" panose="020B0604020202020204" pitchFamily="34" charset="0"/>
            <a:cs typeface="Arial" panose="020B0604020202020204" pitchFamily="34" charset="0"/>
          </a:endParaRPr>
        </a:p>
      </dsp:txBody>
      <dsp:txXfrm>
        <a:off x="0" y="1812034"/>
        <a:ext cx="9656868" cy="604011"/>
      </dsp:txXfrm>
    </dsp:sp>
    <dsp:sp modelId="{C41D9E55-7BB4-42CF-9BB2-9C8BC5C8DE8B}">
      <dsp:nvSpPr>
        <dsp:cNvPr id="0" name=""/>
        <dsp:cNvSpPr/>
      </dsp:nvSpPr>
      <dsp:spPr>
        <a:xfrm>
          <a:off x="0" y="2416046"/>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79B518-C459-42C7-BB78-7A40E0F4CB5C}">
      <dsp:nvSpPr>
        <dsp:cNvPr id="0" name=""/>
        <dsp:cNvSpPr/>
      </dsp:nvSpPr>
      <dsp:spPr>
        <a:xfrm>
          <a:off x="0" y="2416046"/>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Fernández, C. (2021). Principios y aplicaciones de la radiografía en la medicina moderna. Revista Latinoamericana de Innovaciones en Radiología, 9(2), 142-156.</a:t>
          </a:r>
          <a:endParaRPr lang="en-US" sz="1700" kern="1200" dirty="0">
            <a:latin typeface="Arial" panose="020B0604020202020204" pitchFamily="34" charset="0"/>
            <a:cs typeface="Arial" panose="020B0604020202020204" pitchFamily="34" charset="0"/>
          </a:endParaRPr>
        </a:p>
      </dsp:txBody>
      <dsp:txXfrm>
        <a:off x="0" y="2416046"/>
        <a:ext cx="9656868" cy="604011"/>
      </dsp:txXfrm>
    </dsp:sp>
    <dsp:sp modelId="{69032E55-337A-49C5-9596-482E93BD2808}">
      <dsp:nvSpPr>
        <dsp:cNvPr id="0" name=""/>
        <dsp:cNvSpPr/>
      </dsp:nvSpPr>
      <dsp:spPr>
        <a:xfrm>
          <a:off x="0" y="3020057"/>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DB2C23-EBC4-42B6-B5E7-BF063317E49C}">
      <dsp:nvSpPr>
        <dsp:cNvPr id="0" name=""/>
        <dsp:cNvSpPr/>
      </dsp:nvSpPr>
      <dsp:spPr>
        <a:xfrm>
          <a:off x="0" y="3020057"/>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García, R. (2021). Estrategias para la educación de pacientes embarazadas sobre la seguridad de la radiación. Revista Latinoamericana de Radiología y Seguridad del Paciente, 12(3), 234-242.</a:t>
          </a:r>
          <a:endParaRPr lang="en-US" sz="1700" kern="1200" dirty="0">
            <a:latin typeface="Arial" panose="020B0604020202020204" pitchFamily="34" charset="0"/>
            <a:cs typeface="Arial" panose="020B0604020202020204" pitchFamily="34" charset="0"/>
          </a:endParaRPr>
        </a:p>
      </dsp:txBody>
      <dsp:txXfrm>
        <a:off x="0" y="3020057"/>
        <a:ext cx="9656868" cy="604011"/>
      </dsp:txXfrm>
    </dsp:sp>
    <dsp:sp modelId="{4FB7D936-878A-446C-BB58-6FC0B06AA205}">
      <dsp:nvSpPr>
        <dsp:cNvPr id="0" name=""/>
        <dsp:cNvSpPr/>
      </dsp:nvSpPr>
      <dsp:spPr>
        <a:xfrm>
          <a:off x="0" y="3624069"/>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50192A-1102-4EBC-A188-51C3FACA0413}">
      <dsp:nvSpPr>
        <dsp:cNvPr id="0" name=""/>
        <dsp:cNvSpPr/>
      </dsp:nvSpPr>
      <dsp:spPr>
        <a:xfrm>
          <a:off x="0" y="3624069"/>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Gómez, R. (2022). Protección radiológica: Identificación y manejo de situaciones de riesgo. Revista Latinoamericana de Seguridad Radiológica, 18(3), 134-148.</a:t>
          </a:r>
          <a:endParaRPr lang="en-US" sz="1700" kern="1200" dirty="0">
            <a:latin typeface="Arial" panose="020B0604020202020204" pitchFamily="34" charset="0"/>
            <a:cs typeface="Arial" panose="020B0604020202020204" pitchFamily="34" charset="0"/>
          </a:endParaRPr>
        </a:p>
      </dsp:txBody>
      <dsp:txXfrm>
        <a:off x="0" y="3624069"/>
        <a:ext cx="9656868" cy="604011"/>
      </dsp:txXfrm>
    </dsp:sp>
    <dsp:sp modelId="{CA4D1EC5-B81E-45CC-94DE-6EA949E0EE3D}">
      <dsp:nvSpPr>
        <dsp:cNvPr id="0" name=""/>
        <dsp:cNvSpPr/>
      </dsp:nvSpPr>
      <dsp:spPr>
        <a:xfrm>
          <a:off x="0" y="4228080"/>
          <a:ext cx="965686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F2614B-F4E3-4840-BCFC-847058934A00}">
      <dsp:nvSpPr>
        <dsp:cNvPr id="0" name=""/>
        <dsp:cNvSpPr/>
      </dsp:nvSpPr>
      <dsp:spPr>
        <a:xfrm>
          <a:off x="0" y="4228080"/>
          <a:ext cx="9656868" cy="604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kern="1200" dirty="0">
              <a:latin typeface="Arial" panose="020B0604020202020204" pitchFamily="34" charset="0"/>
              <a:cs typeface="Arial" panose="020B0604020202020204" pitchFamily="34" charset="0"/>
            </a:rPr>
            <a:t>Gutiérrez, L. (2022). Uso seguro de los rayos X en el manejo prenatal: Una guía para obstetras y radiólogos. Revista Latinoamericana de Obstetricia y Ginecología, 68(4), 245-253.</a:t>
          </a:r>
          <a:endParaRPr lang="en-US" sz="1700" kern="1200" dirty="0">
            <a:latin typeface="Arial" panose="020B0604020202020204" pitchFamily="34" charset="0"/>
            <a:cs typeface="Arial" panose="020B0604020202020204" pitchFamily="34" charset="0"/>
          </a:endParaRPr>
        </a:p>
      </dsp:txBody>
      <dsp:txXfrm>
        <a:off x="0" y="4228080"/>
        <a:ext cx="9656868" cy="604011"/>
      </dsp:txXfrm>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0BC3-1311-4F64-9800-07BCF93734F6}" type="datetimeFigureOut">
              <a:rPr lang="es-ES" smtClean="0"/>
              <a:t>21/08/2024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ECA4EB-E34E-47A4-A751-11E1C759C5CF}" type="slidenum">
              <a:rPr lang="es-ES" smtClean="0"/>
              <a:t>‹Nº›</a:t>
            </a:fld>
            <a:endParaRPr lang="es-ES"/>
          </a:p>
        </p:txBody>
      </p:sp>
    </p:spTree>
    <p:extLst>
      <p:ext uri="{BB962C8B-B14F-4D97-AF65-F5344CB8AC3E}">
        <p14:creationId xmlns:p14="http://schemas.microsoft.com/office/powerpoint/2010/main" val="765851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C0ECA4EB-E34E-47A4-A751-11E1C759C5CF}" type="slidenum">
              <a:rPr lang="es-ES" smtClean="0"/>
              <a:t>6</a:t>
            </a:fld>
            <a:endParaRPr lang="es-ES"/>
          </a:p>
        </p:txBody>
      </p:sp>
    </p:spTree>
    <p:extLst>
      <p:ext uri="{BB962C8B-B14F-4D97-AF65-F5344CB8AC3E}">
        <p14:creationId xmlns:p14="http://schemas.microsoft.com/office/powerpoint/2010/main" val="3254028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C0ECA4EB-E34E-47A4-A751-11E1C759C5CF}" type="slidenum">
              <a:rPr lang="es-ES" smtClean="0"/>
              <a:t>9</a:t>
            </a:fld>
            <a:endParaRPr lang="es-ES"/>
          </a:p>
        </p:txBody>
      </p:sp>
    </p:spTree>
    <p:extLst>
      <p:ext uri="{BB962C8B-B14F-4D97-AF65-F5344CB8AC3E}">
        <p14:creationId xmlns:p14="http://schemas.microsoft.com/office/powerpoint/2010/main" val="2220374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PA"/>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PA"/>
          </a:p>
        </p:txBody>
      </p:sp>
      <p:sp>
        <p:nvSpPr>
          <p:cNvPr id="4" name="Marcador de fecha 3"/>
          <p:cNvSpPr>
            <a:spLocks noGrp="1"/>
          </p:cNvSpPr>
          <p:nvPr>
            <p:ph type="dt" sz="half" idx="10"/>
          </p:nvPr>
        </p:nvSpPr>
        <p:spPr/>
        <p:txBody>
          <a:bodyPr/>
          <a:lstStyle/>
          <a:p>
            <a:fld id="{9B2700CE-3B99-43C9-BB3F-6A2C7E5B0F7F}" type="datetimeFigureOut">
              <a:rPr lang="es-ES" smtClean="0"/>
              <a:t>21/08/2024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C80B030-1406-40B2-839A-F8AFF0F4D6E5}" type="slidenum">
              <a:rPr lang="es-ES" smtClean="0"/>
              <a:t>‹Nº›</a:t>
            </a:fld>
            <a:endParaRPr lang="es-ES"/>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51"/>
            <a:ext cx="12192000" cy="6851149"/>
          </a:xfrm>
          <a:prstGeom prst="rect">
            <a:avLst/>
          </a:prstGeom>
        </p:spPr>
      </p:pic>
    </p:spTree>
    <p:extLst>
      <p:ext uri="{BB962C8B-B14F-4D97-AF65-F5344CB8AC3E}">
        <p14:creationId xmlns:p14="http://schemas.microsoft.com/office/powerpoint/2010/main" val="517590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PA"/>
          </a:p>
        </p:txBody>
      </p:sp>
      <p:sp>
        <p:nvSpPr>
          <p:cNvPr id="3" name="Marcador de texto vertical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fecha 3"/>
          <p:cNvSpPr>
            <a:spLocks noGrp="1"/>
          </p:cNvSpPr>
          <p:nvPr>
            <p:ph type="dt" sz="half" idx="10"/>
          </p:nvPr>
        </p:nvSpPr>
        <p:spPr/>
        <p:txBody>
          <a:bodyPr/>
          <a:lstStyle/>
          <a:p>
            <a:fld id="{9B2700CE-3B99-43C9-BB3F-6A2C7E5B0F7F}" type="datetimeFigureOut">
              <a:rPr lang="es-ES" smtClean="0"/>
              <a:t>21/08/2024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491586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PA"/>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fecha 3"/>
          <p:cNvSpPr>
            <a:spLocks noGrp="1"/>
          </p:cNvSpPr>
          <p:nvPr>
            <p:ph type="dt" sz="half" idx="10"/>
          </p:nvPr>
        </p:nvSpPr>
        <p:spPr/>
        <p:txBody>
          <a:bodyPr/>
          <a:lstStyle/>
          <a:p>
            <a:fld id="{9B2700CE-3B99-43C9-BB3F-6A2C7E5B0F7F}" type="datetimeFigureOut">
              <a:rPr lang="es-ES" smtClean="0"/>
              <a:t>21/08/2024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170157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PA"/>
          </a:p>
        </p:txBody>
      </p:sp>
      <p:sp>
        <p:nvSpPr>
          <p:cNvPr id="3" name="Marcador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fecha 3"/>
          <p:cNvSpPr>
            <a:spLocks noGrp="1"/>
          </p:cNvSpPr>
          <p:nvPr>
            <p:ph type="dt" sz="half" idx="10"/>
          </p:nvPr>
        </p:nvSpPr>
        <p:spPr/>
        <p:txBody>
          <a:bodyPr/>
          <a:lstStyle/>
          <a:p>
            <a:fld id="{9B2700CE-3B99-43C9-BB3F-6A2C7E5B0F7F}" type="datetimeFigureOut">
              <a:rPr lang="es-ES" smtClean="0"/>
              <a:t>21/08/2024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C80B030-1406-40B2-839A-F8AFF0F4D6E5}" type="slidenum">
              <a:rPr lang="es-ES" smtClean="0"/>
              <a:t>‹Nº›</a:t>
            </a:fld>
            <a:endParaRPr lang="es-ES"/>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25"/>
            <a:ext cx="12192000" cy="6851149"/>
          </a:xfrm>
          <a:prstGeom prst="rect">
            <a:avLst/>
          </a:prstGeom>
        </p:spPr>
      </p:pic>
    </p:spTree>
    <p:extLst>
      <p:ext uri="{BB962C8B-B14F-4D97-AF65-F5344CB8AC3E}">
        <p14:creationId xmlns:p14="http://schemas.microsoft.com/office/powerpoint/2010/main" val="381959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PA"/>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p:cNvSpPr>
            <a:spLocks noGrp="1"/>
          </p:cNvSpPr>
          <p:nvPr>
            <p:ph type="dt" sz="half" idx="10"/>
          </p:nvPr>
        </p:nvSpPr>
        <p:spPr/>
        <p:txBody>
          <a:bodyPr/>
          <a:lstStyle/>
          <a:p>
            <a:fld id="{9B2700CE-3B99-43C9-BB3F-6A2C7E5B0F7F}" type="datetimeFigureOut">
              <a:rPr lang="es-ES" smtClean="0"/>
              <a:t>21/08/2024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3913140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PA"/>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5" name="Marcador de fecha 4"/>
          <p:cNvSpPr>
            <a:spLocks noGrp="1"/>
          </p:cNvSpPr>
          <p:nvPr>
            <p:ph type="dt" sz="half" idx="10"/>
          </p:nvPr>
        </p:nvSpPr>
        <p:spPr/>
        <p:txBody>
          <a:bodyPr/>
          <a:lstStyle/>
          <a:p>
            <a:fld id="{9B2700CE-3B99-43C9-BB3F-6A2C7E5B0F7F}" type="datetimeFigureOut">
              <a:rPr lang="es-ES" smtClean="0"/>
              <a:t>21/08/2024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60143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PA"/>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7" name="Marcador de fecha 6"/>
          <p:cNvSpPr>
            <a:spLocks noGrp="1"/>
          </p:cNvSpPr>
          <p:nvPr>
            <p:ph type="dt" sz="half" idx="10"/>
          </p:nvPr>
        </p:nvSpPr>
        <p:spPr/>
        <p:txBody>
          <a:bodyPr/>
          <a:lstStyle/>
          <a:p>
            <a:fld id="{9B2700CE-3B99-43C9-BB3F-6A2C7E5B0F7F}" type="datetimeFigureOut">
              <a:rPr lang="es-ES" smtClean="0"/>
              <a:t>21/08/2024</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2656342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PA"/>
          </a:p>
        </p:txBody>
      </p:sp>
      <p:sp>
        <p:nvSpPr>
          <p:cNvPr id="3" name="Marcador de fecha 2"/>
          <p:cNvSpPr>
            <a:spLocks noGrp="1"/>
          </p:cNvSpPr>
          <p:nvPr>
            <p:ph type="dt" sz="half" idx="10"/>
          </p:nvPr>
        </p:nvSpPr>
        <p:spPr/>
        <p:txBody>
          <a:bodyPr/>
          <a:lstStyle/>
          <a:p>
            <a:fld id="{9B2700CE-3B99-43C9-BB3F-6A2C7E5B0F7F}" type="datetimeFigureOut">
              <a:rPr lang="es-ES" smtClean="0"/>
              <a:t>21/08/2024</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587187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B2700CE-3B99-43C9-BB3F-6A2C7E5B0F7F}" type="datetimeFigureOut">
              <a:rPr lang="es-ES" smtClean="0"/>
              <a:t>21/08/2024</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4015886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A"/>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9B2700CE-3B99-43C9-BB3F-6A2C7E5B0F7F}" type="datetimeFigureOut">
              <a:rPr lang="es-ES" smtClean="0"/>
              <a:t>21/08/2024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5747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A"/>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PA"/>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9B2700CE-3B99-43C9-BB3F-6A2C7E5B0F7F}" type="datetimeFigureOut">
              <a:rPr lang="es-ES" smtClean="0"/>
              <a:t>21/08/2024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C80B030-1406-40B2-839A-F8AFF0F4D6E5}" type="slidenum">
              <a:rPr lang="es-ES" smtClean="0"/>
              <a:t>‹Nº›</a:t>
            </a:fld>
            <a:endParaRPr lang="es-ES"/>
          </a:p>
        </p:txBody>
      </p:sp>
    </p:spTree>
    <p:extLst>
      <p:ext uri="{BB962C8B-B14F-4D97-AF65-F5344CB8AC3E}">
        <p14:creationId xmlns:p14="http://schemas.microsoft.com/office/powerpoint/2010/main" val="1800445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PA"/>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PA"/>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2700CE-3B99-43C9-BB3F-6A2C7E5B0F7F}" type="datetimeFigureOut">
              <a:rPr lang="es-ES" smtClean="0"/>
              <a:t>21/08/2024</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0B030-1406-40B2-839A-F8AFF0F4D6E5}" type="slidenum">
              <a:rPr lang="es-ES" smtClean="0"/>
              <a:t>‹Nº›</a:t>
            </a:fld>
            <a:endParaRPr lang="es-ES"/>
          </a:p>
        </p:txBody>
      </p:sp>
      <p:pic>
        <p:nvPicPr>
          <p:cNvPr id="7" name="Imagen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3425"/>
            <a:ext cx="12192000" cy="6851149"/>
          </a:xfrm>
          <a:prstGeom prst="rect">
            <a:avLst/>
          </a:prstGeom>
        </p:spPr>
      </p:pic>
    </p:spTree>
    <p:extLst>
      <p:ext uri="{BB962C8B-B14F-4D97-AF65-F5344CB8AC3E}">
        <p14:creationId xmlns:p14="http://schemas.microsoft.com/office/powerpoint/2010/main" val="279335494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hyperlink" Target="https://www.canva.com/design/DAGKqGtmYQw/s0U5gTbia2fhnuksnMCY-g/edi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eg"/><Relationship Id="rId7" Type="http://schemas.openxmlformats.org/officeDocument/2006/relationships/diagramColors" Target="../diagrams/colors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72;p40">
            <a:extLst>
              <a:ext uri="{FF2B5EF4-FFF2-40B4-BE49-F238E27FC236}">
                <a16:creationId xmlns:a16="http://schemas.microsoft.com/office/drawing/2014/main" id="{4E6CAB40-A9D3-400F-C61A-FEF14109BA5F}"/>
              </a:ext>
            </a:extLst>
          </p:cNvPr>
          <p:cNvSpPr txBox="1">
            <a:spLocks/>
          </p:cNvSpPr>
          <p:nvPr/>
        </p:nvSpPr>
        <p:spPr>
          <a:xfrm>
            <a:off x="2292657" y="613430"/>
            <a:ext cx="7606686" cy="1375410"/>
          </a:xfrm>
          <a:prstGeom prst="rect">
            <a:avLst/>
          </a:prstGeom>
        </p:spPr>
        <p:txBody>
          <a:bodyPr spcFirstLastPara="1" vert="horz" wrap="square" lIns="91425" tIns="91425" rIns="91425" bIns="91425"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a:latin typeface="Arial" panose="020B0604020202020204" pitchFamily="34" charset="0"/>
                <a:cs typeface="Arial" panose="020B0604020202020204" pitchFamily="34" charset="0"/>
              </a:rPr>
              <a:t>Facultad de Ciencia de la Salud</a:t>
            </a:r>
            <a:br>
              <a:rPr lang="es-MX" sz="2400" b="1" dirty="0">
                <a:latin typeface="Arial" panose="020B0604020202020204" pitchFamily="34" charset="0"/>
                <a:cs typeface="Arial" panose="020B0604020202020204" pitchFamily="34" charset="0"/>
              </a:rPr>
            </a:br>
            <a:r>
              <a:rPr lang="es-MX" sz="2400" b="1" dirty="0">
                <a:latin typeface="Arial" panose="020B0604020202020204" pitchFamily="34" charset="0"/>
                <a:cs typeface="Arial" panose="020B0604020202020204" pitchFamily="34" charset="0"/>
              </a:rPr>
              <a:t>Licenciatura en Radiología e Imágenes Diagnosticas</a:t>
            </a:r>
          </a:p>
        </p:txBody>
      </p:sp>
      <p:sp>
        <p:nvSpPr>
          <p:cNvPr id="3" name="CuadroTexto 2">
            <a:extLst>
              <a:ext uri="{FF2B5EF4-FFF2-40B4-BE49-F238E27FC236}">
                <a16:creationId xmlns:a16="http://schemas.microsoft.com/office/drawing/2014/main" id="{0AD85991-F7C7-A3D3-A8BA-8B1156169708}"/>
              </a:ext>
            </a:extLst>
          </p:cNvPr>
          <p:cNvSpPr txBox="1"/>
          <p:nvPr/>
        </p:nvSpPr>
        <p:spPr>
          <a:xfrm>
            <a:off x="3934550" y="5785519"/>
            <a:ext cx="4572000" cy="369332"/>
          </a:xfrm>
          <a:prstGeom prst="rect">
            <a:avLst/>
          </a:prstGeom>
          <a:noFill/>
        </p:spPr>
        <p:txBody>
          <a:bodyPr wrap="square">
            <a:spAutoFit/>
          </a:bodyPr>
          <a:lstStyle/>
          <a:p>
            <a:pPr algn="ctr"/>
            <a:r>
              <a:rPr lang="es-PA" b="1" dirty="0">
                <a:latin typeface="Times New Roman" panose="02020603050405020304" pitchFamily="18" charset="0"/>
                <a:cs typeface="Times New Roman" panose="02020603050405020304" pitchFamily="18" charset="0"/>
              </a:rPr>
              <a:t>Panamá, 21 de agosto, 2024.</a:t>
            </a:r>
            <a:endParaRPr lang="es-ES" b="1" kern="0" dirty="0">
              <a:solidFill>
                <a:schemeClr val="tx2"/>
              </a:solidFill>
              <a:effectLst>
                <a:outerShdw blurRad="38100" dist="38100" dir="2700000" algn="tl">
                  <a:srgbClr val="000000">
                    <a:alpha val="43137"/>
                  </a:srgbClr>
                </a:outerShdw>
              </a:effectLst>
              <a:latin typeface="Times New Roman" panose="02020603050405020304" pitchFamily="18" charset="0"/>
              <a:ea typeface="+mj-ea"/>
              <a:cs typeface="Times New Roman" pitchFamily="18" charset="0"/>
            </a:endParaRPr>
          </a:p>
        </p:txBody>
      </p:sp>
      <p:sp>
        <p:nvSpPr>
          <p:cNvPr id="4" name="CuadroTexto 3">
            <a:extLst>
              <a:ext uri="{FF2B5EF4-FFF2-40B4-BE49-F238E27FC236}">
                <a16:creationId xmlns:a16="http://schemas.microsoft.com/office/drawing/2014/main" id="{A9FD8E00-78A9-F811-3923-754E0B025074}"/>
              </a:ext>
            </a:extLst>
          </p:cNvPr>
          <p:cNvSpPr txBox="1"/>
          <p:nvPr/>
        </p:nvSpPr>
        <p:spPr>
          <a:xfrm>
            <a:off x="2003947" y="2132856"/>
            <a:ext cx="8433206" cy="1015663"/>
          </a:xfrm>
          <a:prstGeom prst="rect">
            <a:avLst/>
          </a:prstGeom>
          <a:noFill/>
        </p:spPr>
        <p:txBody>
          <a:bodyPr wrap="square">
            <a:spAutoFit/>
          </a:bodyPr>
          <a:lstStyle/>
          <a:p>
            <a:pPr algn="ctr"/>
            <a:r>
              <a:rPr lang="es-MX" sz="2000" dirty="0">
                <a:latin typeface="Arial" panose="020B0604020202020204" pitchFamily="34" charset="0"/>
                <a:cs typeface="Arial" panose="020B0604020202020204" pitchFamily="34" charset="0"/>
              </a:rPr>
              <a:t>Conocimiento sobre los riegos y beneficios de los rayos X durante el periodo de gestación de las mujeres entre 18 y 35 años de la barriada la Cresta de Cuatros Altos de la Provincia de Colón septiembre 2023</a:t>
            </a:r>
            <a:r>
              <a:rPr lang="es-VE" sz="2000" dirty="0">
                <a:latin typeface="Arial" panose="020B0604020202020204" pitchFamily="34" charset="0"/>
                <a:cs typeface="Arial" panose="020B0604020202020204" pitchFamily="34" charset="0"/>
              </a:rPr>
              <a:t>.</a:t>
            </a:r>
            <a:endParaRPr lang="es-AR" sz="2000" dirty="0">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03FBF4B2-E9EA-3493-0EC0-4BADB66CBA1F}"/>
              </a:ext>
            </a:extLst>
          </p:cNvPr>
          <p:cNvSpPr txBox="1"/>
          <p:nvPr/>
        </p:nvSpPr>
        <p:spPr>
          <a:xfrm>
            <a:off x="8040216" y="3212976"/>
            <a:ext cx="4016512" cy="4001095"/>
          </a:xfrm>
          <a:prstGeom prst="rect">
            <a:avLst/>
          </a:prstGeom>
          <a:noFill/>
        </p:spPr>
        <p:txBody>
          <a:bodyPr wrap="square" rtlCol="0">
            <a:spAutoFit/>
          </a:bodyPr>
          <a:lstStyle/>
          <a:p>
            <a:pPr algn="just">
              <a:lnSpc>
                <a:spcPct val="150000"/>
              </a:lnSpc>
            </a:pPr>
            <a:r>
              <a:rPr lang="es-PA" sz="1400" b="1" i="1" dirty="0">
                <a:latin typeface="Arial" panose="020B0604020202020204" pitchFamily="34" charset="0"/>
                <a:cs typeface="Arial" panose="020B0604020202020204" pitchFamily="34" charset="0"/>
              </a:rPr>
              <a:t>Autores:     </a:t>
            </a:r>
            <a:r>
              <a:rPr lang="es-PA" sz="1400" i="1" dirty="0">
                <a:latin typeface="Arial" panose="020B0604020202020204" pitchFamily="34" charset="0"/>
                <a:cs typeface="Arial" panose="020B0604020202020204" pitchFamily="34" charset="0"/>
              </a:rPr>
              <a:t>Alexander</a:t>
            </a:r>
            <a:r>
              <a:rPr lang="es-PA" sz="1400" b="1" i="1" dirty="0">
                <a:latin typeface="Arial" panose="020B0604020202020204" pitchFamily="34" charset="0"/>
                <a:cs typeface="Arial" panose="020B0604020202020204" pitchFamily="34" charset="0"/>
              </a:rPr>
              <a:t> </a:t>
            </a:r>
            <a:r>
              <a:rPr lang="es-PA" sz="1400" i="1" dirty="0">
                <a:latin typeface="Arial" panose="020B0604020202020204" pitchFamily="34" charset="0"/>
                <a:cs typeface="Arial" panose="020B0604020202020204" pitchFamily="34" charset="0"/>
              </a:rPr>
              <a:t>Simmons</a:t>
            </a:r>
          </a:p>
          <a:p>
            <a:pPr algn="just">
              <a:lnSpc>
                <a:spcPct val="150000"/>
              </a:lnSpc>
            </a:pPr>
            <a:r>
              <a:rPr lang="es-PA" sz="1400" i="1" dirty="0">
                <a:latin typeface="Arial" panose="020B0604020202020204" pitchFamily="34" charset="0"/>
                <a:cs typeface="Arial" panose="020B0604020202020204" pitchFamily="34" charset="0"/>
              </a:rPr>
              <a:t>                  Kryzia V. Miranda C.</a:t>
            </a:r>
          </a:p>
          <a:p>
            <a:pPr algn="just">
              <a:lnSpc>
                <a:spcPct val="150000"/>
              </a:lnSpc>
            </a:pPr>
            <a:r>
              <a:rPr lang="es-PA" sz="1400" i="1" dirty="0">
                <a:latin typeface="Arial" panose="020B0604020202020204" pitchFamily="34" charset="0"/>
                <a:cs typeface="Arial" panose="020B0604020202020204" pitchFamily="34" charset="0"/>
              </a:rPr>
              <a:t>                  Francis Robles</a:t>
            </a:r>
          </a:p>
          <a:p>
            <a:pPr algn="just">
              <a:lnSpc>
                <a:spcPct val="150000"/>
              </a:lnSpc>
            </a:pPr>
            <a:r>
              <a:rPr lang="es-PA" sz="1400" i="1" dirty="0">
                <a:latin typeface="Arial" panose="020B0604020202020204" pitchFamily="34" charset="0"/>
                <a:cs typeface="Arial" panose="020B0604020202020204" pitchFamily="34" charset="0"/>
              </a:rPr>
              <a:t>                  Delia Damaris Stewart</a:t>
            </a:r>
          </a:p>
          <a:p>
            <a:pPr algn="just">
              <a:lnSpc>
                <a:spcPct val="150000"/>
              </a:lnSpc>
            </a:pPr>
            <a:r>
              <a:rPr lang="es-PA" sz="1400" i="1" dirty="0">
                <a:latin typeface="Arial" panose="020B0604020202020204" pitchFamily="34" charset="0"/>
                <a:cs typeface="Arial" panose="020B0604020202020204" pitchFamily="34" charset="0"/>
              </a:rPr>
              <a:t>                  Pablo Jiménez</a:t>
            </a:r>
          </a:p>
          <a:p>
            <a:pPr algn="just">
              <a:lnSpc>
                <a:spcPct val="150000"/>
              </a:lnSpc>
            </a:pPr>
            <a:r>
              <a:rPr lang="es-PA" sz="1600" b="1" dirty="0">
                <a:effectLst/>
                <a:latin typeface="Times New Roman" panose="02020603050405020304" pitchFamily="18" charset="0"/>
                <a:ea typeface="Calibri" panose="020F0502020204030204" pitchFamily="34" charset="0"/>
                <a:cs typeface="Arial" panose="020B0604020202020204" pitchFamily="34" charset="0"/>
              </a:rPr>
              <a:t>Director del Trabajo:</a:t>
            </a:r>
            <a:r>
              <a:rPr lang="es-PA" sz="1600" b="1" dirty="0">
                <a:latin typeface="Times New Roman" panose="02020603050405020304" pitchFamily="18" charset="0"/>
                <a:ea typeface="Calibri" panose="020F0502020204030204" pitchFamily="34" charset="0"/>
              </a:rPr>
              <a:t> </a:t>
            </a:r>
            <a:r>
              <a:rPr lang="es-PA" sz="1600" dirty="0" err="1">
                <a:effectLst/>
                <a:latin typeface="Times New Roman" panose="02020603050405020304" pitchFamily="18" charset="0"/>
                <a:ea typeface="Calibri" panose="020F0502020204030204" pitchFamily="34" charset="0"/>
                <a:cs typeface="Arial" panose="020B0604020202020204" pitchFamily="34" charset="0"/>
              </a:rPr>
              <a:t>Jackeline</a:t>
            </a:r>
            <a:r>
              <a:rPr lang="es-PA" sz="1600" dirty="0">
                <a:effectLst/>
                <a:latin typeface="Times New Roman" panose="02020603050405020304" pitchFamily="18" charset="0"/>
                <a:ea typeface="Calibri" panose="020F0502020204030204" pitchFamily="34" charset="0"/>
                <a:cs typeface="Arial" panose="020B0604020202020204" pitchFamily="34" charset="0"/>
              </a:rPr>
              <a:t> Rodríguez</a:t>
            </a:r>
            <a:endParaRPr lang="es-PA" sz="1600" dirty="0">
              <a:latin typeface="Times New Roman" panose="02020603050405020304" pitchFamily="18" charset="0"/>
              <a:ea typeface="Calibri" panose="020F0502020204030204" pitchFamily="34" charset="0"/>
            </a:endParaRPr>
          </a:p>
          <a:p>
            <a:pPr algn="just">
              <a:lnSpc>
                <a:spcPct val="150000"/>
              </a:lnSpc>
            </a:pPr>
            <a:r>
              <a:rPr lang="es-PA" sz="1600" b="1" dirty="0">
                <a:effectLst/>
                <a:latin typeface="Times New Roman" panose="02020603050405020304" pitchFamily="18" charset="0"/>
                <a:ea typeface="Calibri" panose="020F0502020204030204" pitchFamily="34" charset="0"/>
                <a:cs typeface="Arial" panose="020B0604020202020204" pitchFamily="34" charset="0"/>
              </a:rPr>
              <a:t>Asesores metodológicos:</a:t>
            </a:r>
            <a:r>
              <a:rPr lang="es-PA" sz="1600" b="1" dirty="0">
                <a:latin typeface="Times New Roman" panose="02020603050405020304" pitchFamily="18" charset="0"/>
                <a:ea typeface="Calibri" panose="020F0502020204030204" pitchFamily="34" charset="0"/>
              </a:rPr>
              <a:t> </a:t>
            </a:r>
          </a:p>
          <a:p>
            <a:pPr marL="742950" lvl="1" indent="-285750" algn="just">
              <a:lnSpc>
                <a:spcPct val="150000"/>
              </a:lnSpc>
              <a:buFont typeface="Arial" panose="020B0604020202020204" pitchFamily="34" charset="0"/>
              <a:buChar char="•"/>
            </a:pPr>
            <a:r>
              <a:rPr lang="es-PA" sz="1600" dirty="0">
                <a:effectLst/>
                <a:latin typeface="Times New Roman" panose="02020603050405020304" pitchFamily="18" charset="0"/>
                <a:ea typeface="Calibri" panose="020F0502020204030204" pitchFamily="34" charset="0"/>
                <a:cs typeface="Arial" panose="020B0604020202020204" pitchFamily="34" charset="0"/>
              </a:rPr>
              <a:t>José Santamaría Sanjur</a:t>
            </a:r>
            <a:endParaRPr lang="es-PA" sz="1600" dirty="0">
              <a:latin typeface="Times New Roman" panose="02020603050405020304" pitchFamily="18" charset="0"/>
              <a:ea typeface="Calibri" panose="020F0502020204030204" pitchFamily="34" charset="0"/>
            </a:endParaRPr>
          </a:p>
          <a:p>
            <a:pPr marL="742950" lvl="1" indent="-285750" algn="just">
              <a:lnSpc>
                <a:spcPct val="150000"/>
              </a:lnSpc>
              <a:buFont typeface="Arial" panose="020B0604020202020204" pitchFamily="34" charset="0"/>
              <a:buChar char="•"/>
            </a:pPr>
            <a:r>
              <a:rPr lang="es-PA" sz="1600" dirty="0">
                <a:effectLst/>
                <a:latin typeface="Times New Roman" panose="02020603050405020304" pitchFamily="18" charset="0"/>
                <a:ea typeface="Calibri" panose="020F0502020204030204" pitchFamily="34" charset="0"/>
                <a:cs typeface="Arial" panose="020B0604020202020204" pitchFamily="34" charset="0"/>
              </a:rPr>
              <a:t>Johana Gutiérrez </a:t>
            </a:r>
            <a:r>
              <a:rPr lang="es-PA" sz="1600" dirty="0" err="1">
                <a:effectLst/>
                <a:latin typeface="Times New Roman" panose="02020603050405020304" pitchFamily="18" charset="0"/>
                <a:ea typeface="Calibri" panose="020F0502020204030204" pitchFamily="34" charset="0"/>
                <a:cs typeface="Arial" panose="020B0604020202020204" pitchFamily="34" charset="0"/>
              </a:rPr>
              <a:t>Zehr</a:t>
            </a:r>
            <a:endParaRPr lang="es-PA" sz="1600" dirty="0">
              <a:effectLst/>
              <a:latin typeface="Times New Roman" panose="02020603050405020304" pitchFamily="18" charset="0"/>
              <a:ea typeface="Calibri" panose="020F0502020204030204" pitchFamily="34" charset="0"/>
            </a:endParaRPr>
          </a:p>
          <a:p>
            <a:pPr algn="just">
              <a:lnSpc>
                <a:spcPct val="150000"/>
              </a:lnSpc>
            </a:pPr>
            <a:endParaRPr lang="es-PA" sz="1400" i="1" dirty="0">
              <a:latin typeface="Arial" panose="020B0604020202020204" pitchFamily="34" charset="0"/>
              <a:cs typeface="Arial" panose="020B0604020202020204" pitchFamily="34" charset="0"/>
            </a:endParaRPr>
          </a:p>
          <a:p>
            <a:pPr algn="r"/>
            <a:endParaRPr lang="es-MX" sz="1600" dirty="0"/>
          </a:p>
          <a:p>
            <a:pPr algn="r"/>
            <a:endParaRPr lang="es-PA" sz="1600" dirty="0"/>
          </a:p>
        </p:txBody>
      </p:sp>
    </p:spTree>
    <p:extLst>
      <p:ext uri="{BB962C8B-B14F-4D97-AF65-F5344CB8AC3E}">
        <p14:creationId xmlns:p14="http://schemas.microsoft.com/office/powerpoint/2010/main" val="394584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Google Shape;535;p50">
            <a:extLst>
              <a:ext uri="{FF2B5EF4-FFF2-40B4-BE49-F238E27FC236}">
                <a16:creationId xmlns:a16="http://schemas.microsoft.com/office/drawing/2014/main" id="{9DF3AABC-E7D9-FF26-F009-20C6AF0F84D6}"/>
              </a:ext>
            </a:extLst>
          </p:cNvPr>
          <p:cNvSpPr txBox="1">
            <a:spLocks/>
          </p:cNvSpPr>
          <p:nvPr/>
        </p:nvSpPr>
        <p:spPr>
          <a:xfrm>
            <a:off x="762439" y="852808"/>
            <a:ext cx="4685489" cy="63197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marL="457200" indent="-457200" algn="ctr">
              <a:buFont typeface="Arial" pitchFamily="34" charset="0"/>
              <a:buChar char="•"/>
            </a:pPr>
            <a:r>
              <a:rPr lang="es-PA" sz="3200" b="1" i="1" dirty="0">
                <a:solidFill>
                  <a:schemeClr val="bg1">
                    <a:lumMod val="10000"/>
                  </a:schemeClr>
                </a:solidFill>
                <a:latin typeface="Arial" panose="020B0604020202020204" pitchFamily="34" charset="0"/>
                <a:cs typeface="Arial" panose="020B0604020202020204" pitchFamily="34" charset="0"/>
              </a:rPr>
              <a:t>Marco Metodológico</a:t>
            </a:r>
            <a:endParaRPr lang="es-ES" sz="3200" b="1" i="1" dirty="0">
              <a:solidFill>
                <a:schemeClr val="bg1">
                  <a:lumMod val="10000"/>
                </a:schemeClr>
              </a:solidFill>
              <a:latin typeface="Arial" panose="020B0604020202020204" pitchFamily="34" charset="0"/>
              <a:cs typeface="Arial" panose="020B0604020202020204" pitchFamily="34" charset="0"/>
            </a:endParaRPr>
          </a:p>
        </p:txBody>
      </p:sp>
      <p:sp>
        <p:nvSpPr>
          <p:cNvPr id="19" name="5 Elipse">
            <a:extLst>
              <a:ext uri="{FF2B5EF4-FFF2-40B4-BE49-F238E27FC236}">
                <a16:creationId xmlns:a16="http://schemas.microsoft.com/office/drawing/2014/main" id="{44E0BA7F-0ED0-4671-3AB3-64F809FF2284}"/>
              </a:ext>
            </a:extLst>
          </p:cNvPr>
          <p:cNvSpPr/>
          <p:nvPr/>
        </p:nvSpPr>
        <p:spPr>
          <a:xfrm>
            <a:off x="2567608" y="2205408"/>
            <a:ext cx="2088232" cy="1496496"/>
          </a:xfrm>
          <a:prstGeom prst="ellipse">
            <a:avLst/>
          </a:prstGeom>
          <a:solidFill>
            <a:srgbClr val="92D050"/>
          </a:solidFill>
          <a:ln>
            <a:solidFill>
              <a:srgbClr val="000000"/>
            </a:solid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Modalidad</a:t>
            </a:r>
            <a:r>
              <a:rPr lang="es-PA" dirty="0">
                <a:solidFill>
                  <a:schemeClr val="bg1">
                    <a:lumMod val="10000"/>
                  </a:schemeClr>
                </a:solidFill>
                <a:latin typeface="Arial" panose="020B0604020202020204" pitchFamily="34" charset="0"/>
                <a:cs typeface="Arial" panose="020B0604020202020204" pitchFamily="34" charset="0"/>
              </a:rPr>
              <a:t> </a:t>
            </a:r>
          </a:p>
          <a:p>
            <a:pPr algn="ctr"/>
            <a:r>
              <a:rPr lang="es-PA" dirty="0">
                <a:solidFill>
                  <a:schemeClr val="bg1">
                    <a:lumMod val="10000"/>
                  </a:schemeClr>
                </a:solidFill>
                <a:latin typeface="Arial" panose="020B0604020202020204" pitchFamily="34" charset="0"/>
                <a:cs typeface="Arial" panose="020B0604020202020204" pitchFamily="34" charset="0"/>
              </a:rPr>
              <a:t>Cuantitativa</a:t>
            </a:r>
            <a:endParaRPr lang="es-ES" dirty="0">
              <a:solidFill>
                <a:schemeClr val="bg1">
                  <a:lumMod val="10000"/>
                </a:schemeClr>
              </a:solidFill>
              <a:latin typeface="Arial" panose="020B0604020202020204" pitchFamily="34" charset="0"/>
              <a:cs typeface="Arial" panose="020B0604020202020204" pitchFamily="34" charset="0"/>
            </a:endParaRPr>
          </a:p>
        </p:txBody>
      </p:sp>
      <p:sp>
        <p:nvSpPr>
          <p:cNvPr id="20" name="Flecha derecha 1">
            <a:extLst>
              <a:ext uri="{FF2B5EF4-FFF2-40B4-BE49-F238E27FC236}">
                <a16:creationId xmlns:a16="http://schemas.microsoft.com/office/drawing/2014/main" id="{6FBB6F61-D521-3747-5D47-8DE99F6FCE08}"/>
              </a:ext>
            </a:extLst>
          </p:cNvPr>
          <p:cNvSpPr/>
          <p:nvPr/>
        </p:nvSpPr>
        <p:spPr>
          <a:xfrm>
            <a:off x="4855190" y="2780816"/>
            <a:ext cx="372965" cy="371618"/>
          </a:xfrm>
          <a:prstGeom prst="rightArrow">
            <a:avLst/>
          </a:prstGeom>
          <a:solidFill>
            <a:srgbClr val="C00000"/>
          </a:solidFill>
          <a:ln>
            <a:solidFill>
              <a:srgbClr val="C00000"/>
            </a:solidFill>
          </a:ln>
          <a:effectLst>
            <a:glow rad="63500">
              <a:schemeClr val="accent1">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4 CuadroTexto">
            <a:extLst>
              <a:ext uri="{FF2B5EF4-FFF2-40B4-BE49-F238E27FC236}">
                <a16:creationId xmlns:a16="http://schemas.microsoft.com/office/drawing/2014/main" id="{E62C8AC6-1769-C595-DAA2-F9A0036DFCAC}"/>
              </a:ext>
            </a:extLst>
          </p:cNvPr>
          <p:cNvSpPr txBox="1"/>
          <p:nvPr/>
        </p:nvSpPr>
        <p:spPr>
          <a:xfrm>
            <a:off x="1805060" y="3939018"/>
            <a:ext cx="3204356" cy="369332"/>
          </a:xfrm>
          <a:prstGeom prst="rect">
            <a:avLst/>
          </a:prstGeom>
          <a:noFill/>
        </p:spPr>
        <p:txBody>
          <a:bodyPr wrap="square" rtlCol="0">
            <a:spAutoFit/>
          </a:bodyPr>
          <a:lstStyle/>
          <a:p>
            <a:pPr marL="285750" indent="-285750">
              <a:buFont typeface="Wingdings" panose="05000000000000000000" pitchFamily="2" charset="2"/>
              <a:buChar char="ü"/>
            </a:pPr>
            <a:r>
              <a:rPr lang="es-PA" b="1" dirty="0">
                <a:latin typeface="Arial" panose="020B0604020202020204" pitchFamily="34" charset="0"/>
                <a:ea typeface="Calibri" panose="020F0502020204030204" pitchFamily="34" charset="0"/>
                <a:cs typeface="Arial" panose="020B0604020202020204" pitchFamily="34" charset="0"/>
              </a:rPr>
              <a:t>Población y Muestra</a:t>
            </a:r>
            <a:endParaRPr lang="es-ES" b="1" dirty="0">
              <a:latin typeface="Arial" panose="020B0604020202020204" pitchFamily="34" charset="0"/>
              <a:ea typeface="Calibri" panose="020F0502020204030204" pitchFamily="34" charset="0"/>
              <a:cs typeface="Arial" panose="020B0604020202020204" pitchFamily="34" charset="0"/>
            </a:endParaRPr>
          </a:p>
        </p:txBody>
      </p:sp>
      <p:sp>
        <p:nvSpPr>
          <p:cNvPr id="22" name="4 CuadroTexto">
            <a:extLst>
              <a:ext uri="{FF2B5EF4-FFF2-40B4-BE49-F238E27FC236}">
                <a16:creationId xmlns:a16="http://schemas.microsoft.com/office/drawing/2014/main" id="{E1BA2C53-7117-59EA-7DD0-D3B7C893020F}"/>
              </a:ext>
            </a:extLst>
          </p:cNvPr>
          <p:cNvSpPr txBox="1"/>
          <p:nvPr/>
        </p:nvSpPr>
        <p:spPr>
          <a:xfrm>
            <a:off x="1805060" y="1789238"/>
            <a:ext cx="4253440" cy="369332"/>
          </a:xfrm>
          <a:prstGeom prst="rect">
            <a:avLst/>
          </a:prstGeom>
          <a:noFill/>
        </p:spPr>
        <p:txBody>
          <a:bodyPr wrap="square" rtlCol="0">
            <a:spAutoFit/>
          </a:bodyPr>
          <a:lstStyle/>
          <a:p>
            <a:pPr marL="285750" indent="-285750">
              <a:buFont typeface="Wingdings" panose="05000000000000000000" pitchFamily="2" charset="2"/>
              <a:buChar char="ü"/>
            </a:pPr>
            <a:r>
              <a:rPr lang="es-MX" b="1" dirty="0">
                <a:latin typeface="Arial" panose="020B0604020202020204" pitchFamily="34" charset="0"/>
                <a:cs typeface="Arial" panose="020B0604020202020204" pitchFamily="34" charset="0"/>
              </a:rPr>
              <a:t>Tipo y Diseño de Investigación</a:t>
            </a:r>
          </a:p>
        </p:txBody>
      </p:sp>
      <p:sp>
        <p:nvSpPr>
          <p:cNvPr id="23" name="6 Elipse">
            <a:extLst>
              <a:ext uri="{FF2B5EF4-FFF2-40B4-BE49-F238E27FC236}">
                <a16:creationId xmlns:a16="http://schemas.microsoft.com/office/drawing/2014/main" id="{DA851D14-4ADD-66B6-78BE-ABDABAF6CD8C}"/>
              </a:ext>
            </a:extLst>
          </p:cNvPr>
          <p:cNvSpPr/>
          <p:nvPr/>
        </p:nvSpPr>
        <p:spPr>
          <a:xfrm>
            <a:off x="2597111" y="4488488"/>
            <a:ext cx="1647746" cy="1389368"/>
          </a:xfrm>
          <a:prstGeom prst="ellipse">
            <a:avLst/>
          </a:prstGeom>
          <a:solidFill>
            <a:srgbClr val="FFFF00"/>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Población</a:t>
            </a:r>
          </a:p>
          <a:p>
            <a:pPr algn="ctr"/>
            <a:r>
              <a:rPr lang="es-PA" dirty="0">
                <a:solidFill>
                  <a:schemeClr val="bg1">
                    <a:lumMod val="10000"/>
                  </a:schemeClr>
                </a:solidFill>
                <a:latin typeface="Arial" panose="020B0604020202020204" pitchFamily="34" charset="0"/>
                <a:cs typeface="Arial" panose="020B0604020202020204" pitchFamily="34" charset="0"/>
              </a:rPr>
              <a:t>Colón </a:t>
            </a:r>
            <a:endParaRPr lang="es-ES" dirty="0">
              <a:solidFill>
                <a:schemeClr val="bg1">
                  <a:lumMod val="10000"/>
                </a:schemeClr>
              </a:solidFill>
              <a:latin typeface="Arial" panose="020B0604020202020204" pitchFamily="34" charset="0"/>
              <a:cs typeface="Arial" panose="020B0604020202020204" pitchFamily="34" charset="0"/>
            </a:endParaRPr>
          </a:p>
        </p:txBody>
      </p:sp>
      <p:sp>
        <p:nvSpPr>
          <p:cNvPr id="24" name="7 Elipse">
            <a:extLst>
              <a:ext uri="{FF2B5EF4-FFF2-40B4-BE49-F238E27FC236}">
                <a16:creationId xmlns:a16="http://schemas.microsoft.com/office/drawing/2014/main" id="{9678852E-F182-BC20-7174-8D94E1106E89}"/>
              </a:ext>
            </a:extLst>
          </p:cNvPr>
          <p:cNvSpPr/>
          <p:nvPr/>
        </p:nvSpPr>
        <p:spPr>
          <a:xfrm>
            <a:off x="4244857" y="4488488"/>
            <a:ext cx="1808778" cy="1402137"/>
          </a:xfrm>
          <a:prstGeom prst="ellipse">
            <a:avLst/>
          </a:prstGeom>
          <a:solidFill>
            <a:srgbClr val="80C535"/>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Muestra</a:t>
            </a:r>
          </a:p>
          <a:p>
            <a:pPr algn="ctr"/>
            <a:r>
              <a:rPr lang="es-PA" dirty="0">
                <a:solidFill>
                  <a:schemeClr val="bg1">
                    <a:lumMod val="10000"/>
                  </a:schemeClr>
                </a:solidFill>
                <a:latin typeface="Arial" panose="020B0604020202020204" pitchFamily="34" charset="0"/>
                <a:cs typeface="Arial" panose="020B0604020202020204" pitchFamily="34" charset="0"/>
              </a:rPr>
              <a:t>Barriada la Cresta</a:t>
            </a:r>
            <a:endParaRPr lang="es-ES" dirty="0">
              <a:solidFill>
                <a:schemeClr val="bg1">
                  <a:lumMod val="10000"/>
                </a:schemeClr>
              </a:solidFill>
              <a:latin typeface="Arial" panose="020B0604020202020204" pitchFamily="34" charset="0"/>
              <a:cs typeface="Arial" panose="020B0604020202020204" pitchFamily="34" charset="0"/>
            </a:endParaRPr>
          </a:p>
        </p:txBody>
      </p:sp>
      <p:sp>
        <p:nvSpPr>
          <p:cNvPr id="25" name="7 Elipse">
            <a:extLst>
              <a:ext uri="{FF2B5EF4-FFF2-40B4-BE49-F238E27FC236}">
                <a16:creationId xmlns:a16="http://schemas.microsoft.com/office/drawing/2014/main" id="{FEE06A36-FA08-2893-5AF2-7951B59BEA64}"/>
              </a:ext>
            </a:extLst>
          </p:cNvPr>
          <p:cNvSpPr/>
          <p:nvPr/>
        </p:nvSpPr>
        <p:spPr>
          <a:xfrm>
            <a:off x="6816081" y="4697672"/>
            <a:ext cx="1944215" cy="1545939"/>
          </a:xfrm>
          <a:prstGeom prst="ellipse">
            <a:avLst/>
          </a:prstGeom>
          <a:solidFill>
            <a:srgbClr val="FFFF00"/>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Muestreo</a:t>
            </a:r>
          </a:p>
          <a:p>
            <a:pPr algn="ctr"/>
            <a:r>
              <a:rPr lang="es-PA" dirty="0">
                <a:solidFill>
                  <a:schemeClr val="bg1">
                    <a:lumMod val="10000"/>
                  </a:schemeClr>
                </a:solidFill>
                <a:latin typeface="Arial" panose="020B0604020202020204" pitchFamily="34" charset="0"/>
                <a:cs typeface="Arial" panose="020B0604020202020204" pitchFamily="34" charset="0"/>
              </a:rPr>
              <a:t>Intencional Selectiva</a:t>
            </a:r>
            <a:endParaRPr lang="es-ES" dirty="0">
              <a:solidFill>
                <a:schemeClr val="bg1">
                  <a:lumMod val="10000"/>
                </a:schemeClr>
              </a:solidFill>
              <a:latin typeface="Arial" panose="020B0604020202020204" pitchFamily="34" charset="0"/>
              <a:cs typeface="Arial" panose="020B0604020202020204" pitchFamily="34" charset="0"/>
            </a:endParaRPr>
          </a:p>
        </p:txBody>
      </p:sp>
      <p:sp>
        <p:nvSpPr>
          <p:cNvPr id="26" name="Flecha derecha 1">
            <a:extLst>
              <a:ext uri="{FF2B5EF4-FFF2-40B4-BE49-F238E27FC236}">
                <a16:creationId xmlns:a16="http://schemas.microsoft.com/office/drawing/2014/main" id="{E9A7695A-751C-58C6-EC5B-141F0CB7B5D3}"/>
              </a:ext>
            </a:extLst>
          </p:cNvPr>
          <p:cNvSpPr/>
          <p:nvPr/>
        </p:nvSpPr>
        <p:spPr>
          <a:xfrm>
            <a:off x="6308096" y="5002788"/>
            <a:ext cx="363370" cy="360768"/>
          </a:xfrm>
          <a:prstGeom prst="rightArrow">
            <a:avLst/>
          </a:prstGeom>
          <a:solidFill>
            <a:srgbClr val="C00000"/>
          </a:solidFill>
          <a:ln>
            <a:solidFill>
              <a:srgbClr val="C00000"/>
            </a:solidFill>
          </a:ln>
          <a:effectLst>
            <a:glow rad="63500">
              <a:schemeClr val="accent1">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5 Elipse">
            <a:extLst>
              <a:ext uri="{FF2B5EF4-FFF2-40B4-BE49-F238E27FC236}">
                <a16:creationId xmlns:a16="http://schemas.microsoft.com/office/drawing/2014/main" id="{7E4560FD-CD1F-0135-FC17-93EDD953B74C}"/>
              </a:ext>
            </a:extLst>
          </p:cNvPr>
          <p:cNvSpPr/>
          <p:nvPr/>
        </p:nvSpPr>
        <p:spPr>
          <a:xfrm>
            <a:off x="5341006" y="2205408"/>
            <a:ext cx="1944216" cy="1545939"/>
          </a:xfrm>
          <a:prstGeom prst="ellipse">
            <a:avLst/>
          </a:prstGeom>
          <a:solidFill>
            <a:srgbClr val="FFFF00"/>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Tipo</a:t>
            </a:r>
            <a:r>
              <a:rPr lang="es-PA" dirty="0">
                <a:solidFill>
                  <a:schemeClr val="bg1">
                    <a:lumMod val="10000"/>
                  </a:schemeClr>
                </a:solidFill>
                <a:latin typeface="Arial" panose="020B0604020202020204" pitchFamily="34" charset="0"/>
                <a:cs typeface="Arial" panose="020B0604020202020204" pitchFamily="34" charset="0"/>
              </a:rPr>
              <a:t> </a:t>
            </a:r>
          </a:p>
          <a:p>
            <a:pPr algn="ctr"/>
            <a:r>
              <a:rPr lang="es-PA" dirty="0">
                <a:solidFill>
                  <a:schemeClr val="bg1">
                    <a:lumMod val="10000"/>
                  </a:schemeClr>
                </a:solidFill>
                <a:latin typeface="Arial" panose="020B0604020202020204" pitchFamily="34" charset="0"/>
                <a:cs typeface="Arial" panose="020B0604020202020204" pitchFamily="34" charset="0"/>
              </a:rPr>
              <a:t>Campo</a:t>
            </a:r>
            <a:endParaRPr lang="es-ES" dirty="0">
              <a:solidFill>
                <a:schemeClr val="bg1">
                  <a:lumMod val="10000"/>
                </a:schemeClr>
              </a:solidFill>
              <a:latin typeface="Arial" panose="020B0604020202020204" pitchFamily="34" charset="0"/>
              <a:cs typeface="Arial" panose="020B0604020202020204" pitchFamily="34" charset="0"/>
            </a:endParaRPr>
          </a:p>
        </p:txBody>
      </p:sp>
      <p:sp>
        <p:nvSpPr>
          <p:cNvPr id="28" name="6 Elipse">
            <a:extLst>
              <a:ext uri="{FF2B5EF4-FFF2-40B4-BE49-F238E27FC236}">
                <a16:creationId xmlns:a16="http://schemas.microsoft.com/office/drawing/2014/main" id="{A31C5BC3-0EF8-BF2B-6E71-B51DC685701F}"/>
              </a:ext>
            </a:extLst>
          </p:cNvPr>
          <p:cNvSpPr/>
          <p:nvPr/>
        </p:nvSpPr>
        <p:spPr>
          <a:xfrm>
            <a:off x="6992367" y="2451224"/>
            <a:ext cx="1944215" cy="1545939"/>
          </a:xfrm>
          <a:prstGeom prst="ellipse">
            <a:avLst/>
          </a:prstGeom>
          <a:solidFill>
            <a:srgbClr val="92D050"/>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Diseño</a:t>
            </a:r>
            <a:r>
              <a:rPr lang="es-PA" dirty="0">
                <a:solidFill>
                  <a:schemeClr val="bg1">
                    <a:lumMod val="10000"/>
                  </a:schemeClr>
                </a:solidFill>
                <a:latin typeface="Arial" panose="020B0604020202020204" pitchFamily="34" charset="0"/>
                <a:cs typeface="Arial" panose="020B0604020202020204" pitchFamily="34" charset="0"/>
              </a:rPr>
              <a:t> </a:t>
            </a:r>
          </a:p>
          <a:p>
            <a:pPr algn="ctr"/>
            <a:r>
              <a:rPr lang="es-PA" dirty="0">
                <a:solidFill>
                  <a:schemeClr val="bg1">
                    <a:lumMod val="10000"/>
                  </a:schemeClr>
                </a:solidFill>
                <a:latin typeface="Arial" panose="020B0604020202020204" pitchFamily="34" charset="0"/>
                <a:cs typeface="Arial" panose="020B0604020202020204" pitchFamily="34" charset="0"/>
              </a:rPr>
              <a:t>No Experimental</a:t>
            </a:r>
            <a:r>
              <a:rPr lang="es-PA" dirty="0">
                <a:solidFill>
                  <a:schemeClr val="bg1">
                    <a:lumMod val="10000"/>
                  </a:schemeClr>
                </a:solidFill>
                <a:latin typeface="Times New Roman" panose="02020603050405020304" pitchFamily="18" charset="0"/>
                <a:cs typeface="Times New Roman" panose="02020603050405020304" pitchFamily="18" charset="0"/>
              </a:rPr>
              <a:t> </a:t>
            </a:r>
            <a:endParaRPr lang="es-ES" dirty="0">
              <a:solidFill>
                <a:schemeClr val="bg1">
                  <a:lumMod val="10000"/>
                </a:schemeClr>
              </a:solidFill>
              <a:latin typeface="Times New Roman" panose="02020603050405020304" pitchFamily="18" charset="0"/>
              <a:cs typeface="Times New Roman" panose="02020603050405020304" pitchFamily="18" charset="0"/>
            </a:endParaRPr>
          </a:p>
        </p:txBody>
      </p:sp>
      <p:sp>
        <p:nvSpPr>
          <p:cNvPr id="29" name="7 Elipse">
            <a:extLst>
              <a:ext uri="{FF2B5EF4-FFF2-40B4-BE49-F238E27FC236}">
                <a16:creationId xmlns:a16="http://schemas.microsoft.com/office/drawing/2014/main" id="{07A43DA0-7D53-B2A2-2964-E502B9460423}"/>
              </a:ext>
            </a:extLst>
          </p:cNvPr>
          <p:cNvSpPr/>
          <p:nvPr/>
        </p:nvSpPr>
        <p:spPr>
          <a:xfrm>
            <a:off x="8760296" y="2745543"/>
            <a:ext cx="2051138" cy="1657810"/>
          </a:xfrm>
          <a:prstGeom prst="ellipse">
            <a:avLst/>
          </a:prstGeom>
          <a:solidFill>
            <a:srgbClr val="FFFF00"/>
          </a:soli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ngle"/>
            <a:contourClr>
              <a:srgbClr val="FFFFFF"/>
            </a:contourClr>
          </a:sp3d>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s-PA" b="1" dirty="0">
                <a:solidFill>
                  <a:schemeClr val="bg1">
                    <a:lumMod val="10000"/>
                  </a:schemeClr>
                </a:solidFill>
                <a:latin typeface="Arial" panose="020B0604020202020204" pitchFamily="34" charset="0"/>
                <a:cs typeface="Arial" panose="020B0604020202020204" pitchFamily="34" charset="0"/>
              </a:rPr>
              <a:t>Nivel</a:t>
            </a:r>
            <a:r>
              <a:rPr lang="es-PA" dirty="0">
                <a:solidFill>
                  <a:schemeClr val="bg1">
                    <a:lumMod val="10000"/>
                  </a:schemeClr>
                </a:solidFill>
                <a:latin typeface="Arial" panose="020B0604020202020204" pitchFamily="34" charset="0"/>
                <a:cs typeface="Arial" panose="020B0604020202020204" pitchFamily="34" charset="0"/>
              </a:rPr>
              <a:t> Descriptivo Bidireccional</a:t>
            </a:r>
            <a:endParaRPr lang="es-ES" dirty="0">
              <a:solidFill>
                <a:schemeClr val="bg1">
                  <a:lumMod val="10000"/>
                </a:schemeClr>
              </a:solidFill>
              <a:latin typeface="Arial" panose="020B0604020202020204" pitchFamily="34" charset="0"/>
              <a:cs typeface="Arial" panose="020B0604020202020204" pitchFamily="34" charset="0"/>
            </a:endParaRPr>
          </a:p>
        </p:txBody>
      </p:sp>
      <p:pic>
        <p:nvPicPr>
          <p:cNvPr id="2050" name="Picture 2" descr="Contexto Metodológico | Mind Map"/>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149"/>
          <a:stretch/>
        </p:blipFill>
        <p:spPr bwMode="auto">
          <a:xfrm>
            <a:off x="8904312" y="1186204"/>
            <a:ext cx="2168374" cy="140296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1384" y="5013176"/>
            <a:ext cx="2235700" cy="1528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9543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useBgFill="1">
        <p:nvSpPr>
          <p:cNvPr id="4153" name="Rectangle 4152">
            <a:extLst>
              <a:ext uri="{FF2B5EF4-FFF2-40B4-BE49-F238E27FC236}">
                <a16:creationId xmlns:a16="http://schemas.microsoft.com/office/drawing/2014/main" id="{55666830-9A19-4E01-8505-D6C7F9AC5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COVID-19: complicaciones en algunos bebés aunque no es grave para las  embarazadas">
            <a:extLst>
              <a:ext uri="{FF2B5EF4-FFF2-40B4-BE49-F238E27FC236}">
                <a16:creationId xmlns:a16="http://schemas.microsoft.com/office/drawing/2014/main" id="{41F3A6F7-E682-5F7C-F4C4-7037C6289017}"/>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r="18687" b="1"/>
          <a:stretch/>
        </p:blipFill>
        <p:spPr bwMode="auto">
          <a:xfrm>
            <a:off x="4583832" y="698835"/>
            <a:ext cx="7243113" cy="6146248"/>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4155" name="Freeform: Shape 4154">
            <a:extLst>
              <a:ext uri="{FF2B5EF4-FFF2-40B4-BE49-F238E27FC236}">
                <a16:creationId xmlns:a16="http://schemas.microsoft.com/office/drawing/2014/main" id="{AE9FC877-7FB6-4D22-9988-35420644E2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157" name="Freeform: Shape 4156">
            <a:extLst>
              <a:ext uri="{FF2B5EF4-FFF2-40B4-BE49-F238E27FC236}">
                <a16:creationId xmlns:a16="http://schemas.microsoft.com/office/drawing/2014/main" id="{E41809D1-F12E-46BB-B804-5F209D325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0C359EB2-F894-1741-33E5-D5C0403A17D8}"/>
              </a:ext>
            </a:extLst>
          </p:cNvPr>
          <p:cNvSpPr txBox="1"/>
          <p:nvPr/>
        </p:nvSpPr>
        <p:spPr>
          <a:xfrm>
            <a:off x="477981" y="1122363"/>
            <a:ext cx="4023360" cy="3204134"/>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s-MX" sz="2800" b="1" i="1" dirty="0">
                <a:latin typeface="Arial" panose="020B0604020202020204" pitchFamily="34" charset="0"/>
                <a:ea typeface="+mj-ea"/>
                <a:cs typeface="Arial" panose="020B0604020202020204" pitchFamily="34" charset="0"/>
              </a:rPr>
              <a:t>PRESENTACIÓN </a:t>
            </a:r>
          </a:p>
          <a:p>
            <a:pPr algn="ctr">
              <a:lnSpc>
                <a:spcPct val="90000"/>
              </a:lnSpc>
              <a:spcBef>
                <a:spcPct val="0"/>
              </a:spcBef>
              <a:spcAft>
                <a:spcPts val="600"/>
              </a:spcAft>
            </a:pPr>
            <a:r>
              <a:rPr lang="es-MX" sz="2800" b="1" i="1" dirty="0">
                <a:latin typeface="Arial" panose="020B0604020202020204" pitchFamily="34" charset="0"/>
                <a:ea typeface="+mj-ea"/>
                <a:cs typeface="Arial" panose="020B0604020202020204" pitchFamily="34" charset="0"/>
              </a:rPr>
              <a:t>Y</a:t>
            </a:r>
          </a:p>
          <a:p>
            <a:pPr algn="ctr">
              <a:lnSpc>
                <a:spcPct val="90000"/>
              </a:lnSpc>
              <a:spcBef>
                <a:spcPct val="0"/>
              </a:spcBef>
              <a:spcAft>
                <a:spcPts val="600"/>
              </a:spcAft>
            </a:pPr>
            <a:r>
              <a:rPr lang="es-MX" sz="2800" b="1" i="1" dirty="0">
                <a:latin typeface="Arial" panose="020B0604020202020204" pitchFamily="34" charset="0"/>
                <a:ea typeface="+mj-ea"/>
                <a:cs typeface="Arial" panose="020B0604020202020204" pitchFamily="34" charset="0"/>
              </a:rPr>
              <a:t>ANÁLISIS DE LOS RESULTADOS </a:t>
            </a:r>
          </a:p>
        </p:txBody>
      </p:sp>
      <p:sp>
        <p:nvSpPr>
          <p:cNvPr id="4159" name="Rectangle 415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61" name="Rectangle 416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2347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46D2-05F0-920E-C0EF-B8713FB2B764}"/>
              </a:ext>
            </a:extLst>
          </p:cNvPr>
          <p:cNvSpPr>
            <a:spLocks noGrp="1"/>
          </p:cNvSpPr>
          <p:nvPr>
            <p:ph type="title"/>
          </p:nvPr>
        </p:nvSpPr>
        <p:spPr>
          <a:xfrm>
            <a:off x="6816079" y="5085185"/>
            <a:ext cx="4184850" cy="576064"/>
          </a:xfrm>
        </p:spPr>
        <p:txBody>
          <a:bodyPr vert="horz" lIns="91440" tIns="45720" rIns="91440" bIns="45720" rtlCol="0" anchor="ctr">
            <a:normAutofit/>
          </a:bodyPr>
          <a:lstStyle/>
          <a:p>
            <a:pPr algn="ctr">
              <a:lnSpc>
                <a:spcPct val="80000"/>
              </a:lnSpc>
            </a:pPr>
            <a:r>
              <a:rPr lang="es-PA" sz="16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Posibles riesgos de la exposición a rayos X durante el embarazo</a:t>
            </a:r>
            <a:endParaRPr lang="en-US" sz="16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4" name="Gráfico 41">
            <a:extLst>
              <a:ext uri="{FF2B5EF4-FFF2-40B4-BE49-F238E27FC236}">
                <a16:creationId xmlns:a16="http://schemas.microsoft.com/office/drawing/2014/main" id="{6E8EDA62-F075-2541-F52E-CBFFACB5E7BD}"/>
              </a:ext>
            </a:extLst>
          </p:cNvPr>
          <p:cNvGraphicFramePr>
            <a:graphicFrameLocks noGrp="1"/>
          </p:cNvGraphicFramePr>
          <p:nvPr>
            <p:ph idx="1"/>
            <p:extLst>
              <p:ext uri="{D42A27DB-BD31-4B8C-83A1-F6EECF244321}">
                <p14:modId xmlns:p14="http://schemas.microsoft.com/office/powerpoint/2010/main" val="2408905831"/>
              </p:ext>
            </p:extLst>
          </p:nvPr>
        </p:nvGraphicFramePr>
        <p:xfrm>
          <a:off x="839416" y="1196751"/>
          <a:ext cx="4752528" cy="3468043"/>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a:extLst>
              <a:ext uri="{FF2B5EF4-FFF2-40B4-BE49-F238E27FC236}">
                <a16:creationId xmlns:a16="http://schemas.microsoft.com/office/drawing/2014/main" id="{C79C2382-8728-620E-D62D-1C3F490B93B8}"/>
              </a:ext>
            </a:extLst>
          </p:cNvPr>
          <p:cNvSpPr txBox="1">
            <a:spLocks/>
          </p:cNvSpPr>
          <p:nvPr/>
        </p:nvSpPr>
        <p:spPr>
          <a:xfrm>
            <a:off x="1415480" y="5085185"/>
            <a:ext cx="3600400" cy="57606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PA" sz="16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Edad de las mujeres obtenidas de las muestras de estudio.</a:t>
            </a:r>
            <a:endParaRPr lang="en-US" sz="16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6" name="Gráfico 1390590458">
            <a:extLst>
              <a:ext uri="{FF2B5EF4-FFF2-40B4-BE49-F238E27FC236}">
                <a16:creationId xmlns:a16="http://schemas.microsoft.com/office/drawing/2014/main" id="{A7860DBE-DF27-A815-3EF6-75F4EB62A0A8}"/>
              </a:ext>
            </a:extLst>
          </p:cNvPr>
          <p:cNvGraphicFramePr/>
          <p:nvPr>
            <p:extLst>
              <p:ext uri="{D42A27DB-BD31-4B8C-83A1-F6EECF244321}">
                <p14:modId xmlns:p14="http://schemas.microsoft.com/office/powerpoint/2010/main" val="830767986"/>
              </p:ext>
            </p:extLst>
          </p:nvPr>
        </p:nvGraphicFramePr>
        <p:xfrm>
          <a:off x="6240016" y="1196752"/>
          <a:ext cx="5336976" cy="34680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9761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46D2-05F0-920E-C0EF-B8713FB2B764}"/>
              </a:ext>
            </a:extLst>
          </p:cNvPr>
          <p:cNvSpPr>
            <a:spLocks noGrp="1"/>
          </p:cNvSpPr>
          <p:nvPr>
            <p:ph type="title"/>
          </p:nvPr>
        </p:nvSpPr>
        <p:spPr>
          <a:xfrm>
            <a:off x="6851351" y="5193855"/>
            <a:ext cx="4536504" cy="576064"/>
          </a:xfrm>
        </p:spPr>
        <p:txBody>
          <a:bodyPr vert="horz" lIns="91440" tIns="45720" rIns="91440" bIns="45720" rtlCol="0" anchor="ctr">
            <a:normAutofit fontScale="90000"/>
          </a:bodyPr>
          <a:lstStyle/>
          <a:p>
            <a:pPr algn="ctr"/>
            <a:r>
              <a:rPr lang="es-PA" sz="18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Beneficios de usar rayos X en ciertas condiciones médicas durante el embarazo</a:t>
            </a:r>
            <a:endParaRPr lang="en-US" sz="18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endParaRPr>
          </a:p>
        </p:txBody>
      </p:sp>
      <p:sp>
        <p:nvSpPr>
          <p:cNvPr id="5" name="Title 1">
            <a:extLst>
              <a:ext uri="{FF2B5EF4-FFF2-40B4-BE49-F238E27FC236}">
                <a16:creationId xmlns:a16="http://schemas.microsoft.com/office/drawing/2014/main" id="{C79C2382-8728-620E-D62D-1C3F490B93B8}"/>
              </a:ext>
            </a:extLst>
          </p:cNvPr>
          <p:cNvSpPr txBox="1">
            <a:spLocks/>
          </p:cNvSpPr>
          <p:nvPr/>
        </p:nvSpPr>
        <p:spPr>
          <a:xfrm>
            <a:off x="884538" y="5193855"/>
            <a:ext cx="4536504" cy="576064"/>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PA" sz="18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Las precauciones por tomar si es indispensable el uso de rayos X en el embarazo</a:t>
            </a:r>
            <a:endParaRPr lang="en-US" sz="18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9" name="Gráfico 28">
            <a:extLst>
              <a:ext uri="{FF2B5EF4-FFF2-40B4-BE49-F238E27FC236}">
                <a16:creationId xmlns:a16="http://schemas.microsoft.com/office/drawing/2014/main" id="{6AE69E6A-EA1D-5487-2602-6F811CFB0382}"/>
              </a:ext>
            </a:extLst>
          </p:cNvPr>
          <p:cNvGraphicFramePr/>
          <p:nvPr>
            <p:extLst>
              <p:ext uri="{D42A27DB-BD31-4B8C-83A1-F6EECF244321}">
                <p14:modId xmlns:p14="http://schemas.microsoft.com/office/powerpoint/2010/main" val="2525536261"/>
              </p:ext>
            </p:extLst>
          </p:nvPr>
        </p:nvGraphicFramePr>
        <p:xfrm>
          <a:off x="407368" y="1376113"/>
          <a:ext cx="5490845" cy="34680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áfico 33">
            <a:extLst>
              <a:ext uri="{FF2B5EF4-FFF2-40B4-BE49-F238E27FC236}">
                <a16:creationId xmlns:a16="http://schemas.microsoft.com/office/drawing/2014/main" id="{2E851E6D-21D7-13E7-09F8-1A60059D4D41}"/>
              </a:ext>
            </a:extLst>
          </p:cNvPr>
          <p:cNvGraphicFramePr/>
          <p:nvPr>
            <p:extLst>
              <p:ext uri="{D42A27DB-BD31-4B8C-83A1-F6EECF244321}">
                <p14:modId xmlns:p14="http://schemas.microsoft.com/office/powerpoint/2010/main" val="3900875574"/>
              </p:ext>
            </p:extLst>
          </p:nvPr>
        </p:nvGraphicFramePr>
        <p:xfrm>
          <a:off x="6374181" y="1371599"/>
          <a:ext cx="5490845" cy="34680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43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79;p41">
            <a:extLst>
              <a:ext uri="{FF2B5EF4-FFF2-40B4-BE49-F238E27FC236}">
                <a16:creationId xmlns:a16="http://schemas.microsoft.com/office/drawing/2014/main" id="{FE736ECE-FFCB-8F50-5F11-2042F48CF266}"/>
              </a:ext>
            </a:extLst>
          </p:cNvPr>
          <p:cNvSpPr txBox="1">
            <a:spLocks noGrp="1"/>
          </p:cNvSpPr>
          <p:nvPr>
            <p:ph type="title"/>
          </p:nvPr>
        </p:nvSpPr>
        <p:spPr>
          <a:xfrm>
            <a:off x="1115568" y="548640"/>
            <a:ext cx="10168128" cy="1179576"/>
          </a:xfrm>
          <a:prstGeom prst="rect">
            <a:avLst/>
          </a:prstGeom>
        </p:spPr>
        <p:txBody>
          <a:bodyPr spcFirstLastPara="1" vert="horz" lIns="91440" tIns="45720" rIns="91440" bIns="45720" rtlCol="0" anchor="ctr" anchorCtr="0">
            <a:normAutofit/>
            <a:scene3d>
              <a:camera prst="orthographicFront"/>
              <a:lightRig rig="soft" dir="t">
                <a:rot lat="0" lon="0" rev="15600000"/>
              </a:lightRig>
            </a:scene3d>
            <a:sp3d extrusionH="57150" prstMaterial="softEdge">
              <a:bevelT w="25400" h="38100" prst="riblet"/>
            </a:sp3d>
          </a:bodyPr>
          <a:lstStyle/>
          <a:p>
            <a:pPr marL="0" lvl="0" indent="0">
              <a:spcAft>
                <a:spcPts val="0"/>
              </a:spcAft>
            </a:pPr>
            <a:r>
              <a:rPr lang="en-US" sz="2800" b="1" i="1" u="sng" kern="1200" dirty="0">
                <a:ln/>
                <a:solidFill>
                  <a:schemeClr val="tx1"/>
                </a:solidFill>
                <a:latin typeface="Arial" panose="020B0604020202020204" pitchFamily="34" charset="0"/>
                <a:cs typeface="Arial" panose="020B0604020202020204" pitchFamily="34" charset="0"/>
              </a:rPr>
              <a:t>CONCLUSION</a:t>
            </a:r>
            <a:endParaRPr lang="en-US" sz="4000" b="1" i="1" u="sng" kern="1200" dirty="0">
              <a:ln/>
              <a:solidFill>
                <a:schemeClr val="tx1"/>
              </a:solidFill>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id="{9FBE3F05-6980-338B-9E2E-33B53423667B}"/>
              </a:ext>
            </a:extLst>
          </p:cNvPr>
          <p:cNvSpPr txBox="1"/>
          <p:nvPr/>
        </p:nvSpPr>
        <p:spPr>
          <a:xfrm>
            <a:off x="1011936" y="2348880"/>
            <a:ext cx="10168128" cy="3240360"/>
          </a:xfrm>
          <a:prstGeom prst="rect">
            <a:avLst/>
          </a:prstGeom>
        </p:spPr>
        <p:txBody>
          <a:bodyPr vert="horz" lIns="91440" tIns="45720" rIns="91440" bIns="45720" rtlCol="0">
            <a:normAutofit/>
          </a:bodyPr>
          <a:lstStyle/>
          <a:p>
            <a:pPr indent="-228600" algn="just">
              <a:lnSpc>
                <a:spcPct val="90000"/>
              </a:lnSpc>
              <a:spcAft>
                <a:spcPts val="600"/>
              </a:spcAft>
              <a:buFont typeface="Arial" panose="020B0604020202020204" pitchFamily="34" charset="0"/>
              <a:buChar char="•"/>
            </a:pPr>
            <a:r>
              <a:rPr lang="en-US" dirty="0" err="1">
                <a:latin typeface="Arial" panose="020B0604020202020204" pitchFamily="34" charset="0"/>
                <a:cs typeface="Arial" panose="020B0604020202020204" pitchFamily="34" charset="0"/>
              </a:rPr>
              <a:t>Vizualizando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amplio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margen</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mejorar</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comprensión</a:t>
            </a:r>
            <a:r>
              <a:rPr lang="en-US" dirty="0">
                <a:latin typeface="Arial" panose="020B0604020202020204" pitchFamily="34" charset="0"/>
                <a:cs typeface="Arial" panose="020B0604020202020204" pitchFamily="34" charset="0"/>
              </a:rPr>
              <a:t> y la </a:t>
            </a:r>
            <a:r>
              <a:rPr lang="en-US" dirty="0" err="1">
                <a:latin typeface="Arial" panose="020B0604020202020204" pitchFamily="34" charset="0"/>
                <a:cs typeface="Arial" panose="020B0604020202020204" pitchFamily="34" charset="0"/>
              </a:rPr>
              <a:t>comunicación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sobre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cómo</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cúando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beneficios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superan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riesgos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potenciales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contextos</a:t>
            </a:r>
            <a:r>
              <a:rPr lang="en-US" dirty="0">
                <a:latin typeface="Arial" panose="020B0604020202020204" pitchFamily="34" charset="0"/>
                <a:cs typeface="Arial" panose="020B0604020202020204" pitchFamily="34" charset="0"/>
              </a:rPr>
              <a:t> medicos </a:t>
            </a:r>
            <a:r>
              <a:rPr lang="en-US" dirty="0" err="1">
                <a:latin typeface="Arial" panose="020B0604020202020204" pitchFamily="34" charset="0"/>
                <a:cs typeface="Arial" panose="020B0604020202020204" pitchFamily="34" charset="0"/>
              </a:rPr>
              <a:t>especificos</a:t>
            </a:r>
            <a:r>
              <a:rPr lang="en-US" dirty="0">
                <a:latin typeface="Arial" panose="020B0604020202020204" pitchFamily="34" charset="0"/>
                <a:cs typeface="Arial" panose="020B0604020202020204" pitchFamily="34" charset="0"/>
              </a:rPr>
              <a:t>. </a:t>
            </a:r>
          </a:p>
          <a:p>
            <a:pPr algn="just">
              <a:lnSpc>
                <a:spcPct val="90000"/>
              </a:lnSpc>
              <a:spcAft>
                <a:spcPts val="600"/>
              </a:spcAft>
            </a:pPr>
            <a:endParaRPr lang="en-US" sz="2000" dirty="0">
              <a:latin typeface="Arial" panose="020B0604020202020204" pitchFamily="34" charset="0"/>
              <a:cs typeface="Arial" panose="020B0604020202020204" pitchFamily="34" charset="0"/>
            </a:endParaRPr>
          </a:p>
          <a:p>
            <a:pPr indent="-228600" algn="just">
              <a:lnSpc>
                <a:spcPct val="90000"/>
              </a:lnSpc>
              <a:spcAft>
                <a:spcPts val="600"/>
              </a:spcAft>
              <a:buFont typeface="Arial" panose="020B0604020202020204" pitchFamily="34" charset="0"/>
              <a:buChar char="•"/>
            </a:pPr>
            <a:r>
              <a:rPr lang="en-US" dirty="0" err="1">
                <a:latin typeface="Arial" panose="020B0604020202020204" pitchFamily="34" charset="0"/>
                <a:cs typeface="Arial" panose="020B0604020202020204" pitchFamily="34" charset="0"/>
              </a:rPr>
              <a:t>Ayudando</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implementar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programas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educativos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dirigidos</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aborden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específicamente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aspectos</a:t>
            </a:r>
            <a:r>
              <a:rPr lang="en-US" dirty="0">
                <a:latin typeface="Arial" panose="020B0604020202020204" pitchFamily="34" charset="0"/>
                <a:cs typeface="Arial" panose="020B0604020202020204" pitchFamily="34" charset="0"/>
              </a:rPr>
              <a:t>, con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fin de </a:t>
            </a:r>
            <a:r>
              <a:rPr lang="en-US" dirty="0" err="1">
                <a:latin typeface="Arial" panose="020B0604020202020204" pitchFamily="34" charset="0"/>
                <a:cs typeface="Arial" panose="020B0604020202020204" pitchFamily="34" charset="0"/>
              </a:rPr>
              <a:t>mejorar</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falta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conocimiento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específicos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sobre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procedimientos</a:t>
            </a:r>
            <a:r>
              <a:rPr lang="en-US" dirty="0">
                <a:latin typeface="Arial" panose="020B0604020202020204" pitchFamily="34" charset="0"/>
                <a:cs typeface="Arial" panose="020B0604020202020204" pitchFamily="34" charset="0"/>
              </a:rPr>
              <a:t> con </a:t>
            </a:r>
            <a:r>
              <a:rPr lang="en-US" dirty="0" err="1">
                <a:latin typeface="Arial" panose="020B0604020202020204" pitchFamily="34" charset="0"/>
                <a:cs typeface="Arial" panose="020B0604020202020204" pitchFamily="34" charset="0"/>
              </a:rPr>
              <a:t>rayos</a:t>
            </a:r>
            <a:r>
              <a:rPr lang="en-US" dirty="0">
                <a:latin typeface="Arial" panose="020B0604020202020204" pitchFamily="34" charset="0"/>
                <a:cs typeface="Arial" panose="020B0604020202020204" pitchFamily="34" charset="0"/>
              </a:rPr>
              <a:t> x. </a:t>
            </a:r>
            <a:r>
              <a:rPr lang="en-US" dirty="0" err="1">
                <a:latin typeface="Arial" panose="020B0604020202020204" pitchFamily="34" charset="0"/>
                <a:cs typeface="Arial" panose="020B0604020202020204" pitchFamily="34" charset="0"/>
              </a:rPr>
              <a:t>Teniendo</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oportunidad</a:t>
            </a:r>
            <a:r>
              <a:rPr lang="en-US" dirty="0">
                <a:latin typeface="Arial" panose="020B0604020202020204" pitchFamily="34" charset="0"/>
                <a:cs typeface="Arial" panose="020B0604020202020204" pitchFamily="34" charset="0"/>
              </a:rPr>
              <a:t> con </a:t>
            </a:r>
            <a:r>
              <a:rPr lang="en-US" dirty="0" err="1">
                <a:latin typeface="Arial" panose="020B0604020202020204" pitchFamily="34" charset="0"/>
                <a:cs typeface="Arial" panose="020B0604020202020204" pitchFamily="34" charset="0"/>
              </a:rPr>
              <a:t>materiales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educativos</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programas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asesoramiento</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destaquen</a:t>
            </a:r>
            <a:r>
              <a:rPr lang="en-US" dirty="0">
                <a:latin typeface="Arial" panose="020B0604020202020204" pitchFamily="34" charset="0"/>
                <a:cs typeface="Arial" panose="020B0604020202020204" pitchFamily="34" charset="0"/>
              </a:rPr>
              <a:t> tanto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riesgos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como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beneficios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rayos</a:t>
            </a:r>
            <a:r>
              <a:rPr lang="en-US" dirty="0">
                <a:latin typeface="Arial" panose="020B0604020202020204" pitchFamily="34" charset="0"/>
                <a:cs typeface="Arial" panose="020B0604020202020204" pitchFamily="34" charset="0"/>
              </a:rPr>
              <a:t> x, con </a:t>
            </a:r>
            <a:r>
              <a:rPr lang="en-US" dirty="0" err="1">
                <a:latin typeface="Arial" panose="020B0604020202020204" pitchFamily="34" charset="0"/>
                <a:cs typeface="Arial" panose="020B0604020202020204" pitchFamily="34" charset="0"/>
              </a:rPr>
              <a:t>ejemplos</a:t>
            </a:r>
            <a:r>
              <a:rPr lang="en-US" dirty="0">
                <a:latin typeface="Arial" panose="020B0604020202020204" pitchFamily="34" charset="0"/>
                <a:cs typeface="Arial" panose="020B0604020202020204" pitchFamily="34" charset="0"/>
              </a:rPr>
              <a:t> claros para la </a:t>
            </a:r>
            <a:r>
              <a:rPr lang="en-US" dirty="0" err="1">
                <a:latin typeface="Arial" panose="020B0604020202020204" pitchFamily="34" charset="0"/>
                <a:cs typeface="Arial" panose="020B0604020202020204" pitchFamily="34" charset="0"/>
              </a:rPr>
              <a:t>protección</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feto</a:t>
            </a:r>
            <a:r>
              <a:rPr lang="en-US" dirty="0">
                <a:latin typeface="Arial" panose="020B0604020202020204" pitchFamily="34" charset="0"/>
                <a:cs typeface="Arial" panose="020B0604020202020204" pitchFamily="34" charset="0"/>
              </a:rPr>
              <a:t>. Con la </a:t>
            </a:r>
            <a:r>
              <a:rPr lang="en-US" dirty="0" err="1">
                <a:latin typeface="Arial" panose="020B0604020202020204" pitchFamily="34" charset="0"/>
                <a:cs typeface="Arial" panose="020B0604020202020204" pitchFamily="34" charset="0"/>
              </a:rPr>
              <a:t>comunicación</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estas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medidas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podría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aumentar</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confianza</a:t>
            </a:r>
            <a:r>
              <a:rPr lang="en-US" dirty="0">
                <a:latin typeface="Arial" panose="020B0604020202020204" pitchFamily="34" charset="0"/>
                <a:cs typeface="Arial" panose="020B0604020202020204" pitchFamily="34" charset="0"/>
              </a:rPr>
              <a:t> de las </a:t>
            </a:r>
            <a:r>
              <a:rPr lang="en-US" dirty="0" err="1">
                <a:latin typeface="Arial" panose="020B0604020202020204" pitchFamily="34" charset="0"/>
                <a:cs typeface="Arial" panose="020B0604020202020204" pitchFamily="34" charset="0"/>
              </a:rPr>
              <a:t>mujeres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embarazadas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toma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decisiones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medicas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informadas</a:t>
            </a:r>
            <a:r>
              <a:rPr lang="en-US"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99450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useBgFill="1">
        <p:nvSpPr>
          <p:cNvPr id="85" name="Rectangle 84">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379;p41">
            <a:extLst>
              <a:ext uri="{FF2B5EF4-FFF2-40B4-BE49-F238E27FC236}">
                <a16:creationId xmlns:a16="http://schemas.microsoft.com/office/drawing/2014/main" id="{27B64181-037F-F776-C2BB-B68C2D8315BD}"/>
              </a:ext>
            </a:extLst>
          </p:cNvPr>
          <p:cNvSpPr txBox="1">
            <a:spLocks noGrp="1"/>
          </p:cNvSpPr>
          <p:nvPr>
            <p:ph type="title"/>
          </p:nvPr>
        </p:nvSpPr>
        <p:spPr>
          <a:xfrm>
            <a:off x="841248" y="426720"/>
            <a:ext cx="10506456" cy="1919141"/>
          </a:xfrm>
          <a:prstGeom prst="rect">
            <a:avLst/>
          </a:prstGeom>
        </p:spPr>
        <p:txBody>
          <a:bodyPr spcFirstLastPara="1" vert="horz" lIns="91440" tIns="45720" rIns="91440" bIns="45720" rtlCol="0" anchor="b" anchorCtr="0">
            <a:normAutofit/>
            <a:scene3d>
              <a:camera prst="orthographicFront"/>
              <a:lightRig rig="soft" dir="t">
                <a:rot lat="0" lon="0" rev="15600000"/>
              </a:lightRig>
            </a:scene3d>
            <a:sp3d extrusionH="57150" prstMaterial="softEdge">
              <a:bevelT w="25400" h="38100" prst="riblet"/>
            </a:sp3d>
          </a:bodyPr>
          <a:lstStyle/>
          <a:p>
            <a:pPr marL="0" lvl="0" indent="0">
              <a:spcAft>
                <a:spcPts val="0"/>
              </a:spcAft>
            </a:pPr>
            <a:r>
              <a:rPr lang="en-US" sz="3200" b="1" i="1" u="sng" kern="1200" dirty="0">
                <a:ln/>
                <a:solidFill>
                  <a:schemeClr val="tx1"/>
                </a:solidFill>
                <a:latin typeface="Arial" panose="020B0604020202020204" pitchFamily="34" charset="0"/>
                <a:cs typeface="Arial" panose="020B0604020202020204" pitchFamily="34" charset="0"/>
              </a:rPr>
              <a:t>Recomendación</a:t>
            </a:r>
            <a:endParaRPr lang="en-US" sz="6000" b="1" i="1" u="sng" kern="1200" dirty="0">
              <a:ln/>
              <a:solidFill>
                <a:schemeClr val="tx1"/>
              </a:solidFill>
              <a:latin typeface="Arial" panose="020B0604020202020204" pitchFamily="34" charset="0"/>
              <a:cs typeface="Arial" panose="020B0604020202020204" pitchFamily="34" charset="0"/>
            </a:endParaRPr>
          </a:p>
        </p:txBody>
      </p:sp>
      <p:sp>
        <p:nvSpPr>
          <p:cNvPr id="87" name="Rectangle 86">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2899927"/>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9" name="Rectangle 88">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2776031"/>
            <a:ext cx="1873457"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uadroTexto 4">
            <a:extLst>
              <a:ext uri="{FF2B5EF4-FFF2-40B4-BE49-F238E27FC236}">
                <a16:creationId xmlns:a16="http://schemas.microsoft.com/office/drawing/2014/main" id="{50C52E03-45AB-881B-A343-9A3700EB392F}"/>
              </a:ext>
            </a:extLst>
          </p:cNvPr>
          <p:cNvSpPr txBox="1"/>
          <p:nvPr/>
        </p:nvSpPr>
        <p:spPr>
          <a:xfrm>
            <a:off x="841248" y="3337269"/>
            <a:ext cx="10509504" cy="2905686"/>
          </a:xfrm>
          <a:prstGeom prst="rect">
            <a:avLst/>
          </a:prstGeom>
        </p:spPr>
        <p:txBody>
          <a:bodyPr vert="horz" lIns="91440" tIns="45720" rIns="91440" bIns="45720" rtlCol="0">
            <a:normAutofit/>
          </a:bodyPr>
          <a:lstStyle/>
          <a:p>
            <a:pPr indent="-228600" algn="just">
              <a:spcAft>
                <a:spcPts val="600"/>
              </a:spcAft>
              <a:buFont typeface="Arial" panose="020B0604020202020204" pitchFamily="34" charset="0"/>
              <a:buChar char="•"/>
            </a:pPr>
            <a:r>
              <a:rPr lang="en-US" dirty="0" err="1">
                <a:latin typeface="Arial" panose="020B0604020202020204" pitchFamily="34" charset="0"/>
                <a:cs typeface="Arial" panose="020B0604020202020204" pitchFamily="34" charset="0"/>
              </a:rPr>
              <a:t>Implementar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campañas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sensibilización</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aborden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mitos</a:t>
            </a:r>
            <a:r>
              <a:rPr lang="en-US" dirty="0">
                <a:latin typeface="Arial" panose="020B0604020202020204" pitchFamily="34" charset="0"/>
                <a:cs typeface="Arial" panose="020B0604020202020204" pitchFamily="34" charset="0"/>
              </a:rPr>
              <a:t> y la </a:t>
            </a:r>
            <a:r>
              <a:rPr lang="en-US" dirty="0" err="1">
                <a:latin typeface="Arial" panose="020B0604020202020204" pitchFamily="34" charset="0"/>
                <a:cs typeface="Arial" panose="020B0604020202020204" pitchFamily="34" charset="0"/>
              </a:rPr>
              <a:t>desinformación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relacionada</a:t>
            </a:r>
            <a:r>
              <a:rPr lang="en-US" dirty="0">
                <a:latin typeface="Arial" panose="020B0604020202020204" pitchFamily="34" charset="0"/>
                <a:cs typeface="Arial" panose="020B0604020202020204" pitchFamily="34" charset="0"/>
              </a:rPr>
              <a:t> con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rayos X </a:t>
            </a:r>
            <a:r>
              <a:rPr lang="en-US" dirty="0" err="1">
                <a:latin typeface="Arial" panose="020B0604020202020204" pitchFamily="34" charset="0"/>
                <a:cs typeface="Arial" panose="020B0604020202020204" pitchFamily="34" charset="0"/>
              </a:rPr>
              <a:t>durante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embarazo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campañas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deben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enfocarse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presentar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información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basada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evidencia</a:t>
            </a:r>
            <a:r>
              <a:rPr lang="en-US" dirty="0">
                <a:latin typeface="Arial" panose="020B0604020202020204" pitchFamily="34" charset="0"/>
                <a:cs typeface="Arial" panose="020B0604020202020204" pitchFamily="34" charset="0"/>
              </a:rPr>
              <a:t> de una </a:t>
            </a:r>
            <a:r>
              <a:rPr lang="en-US" dirty="0" err="1">
                <a:latin typeface="Arial" panose="020B0604020202020204" pitchFamily="34" charset="0"/>
                <a:cs typeface="Arial" panose="020B0604020202020204" pitchFamily="34" charset="0"/>
              </a:rPr>
              <a:t>manera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culturalmente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relevante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promoviendo</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participación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comunitaria</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diálogo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abierto</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colaboración</a:t>
            </a:r>
            <a:r>
              <a:rPr lang="en-US" dirty="0">
                <a:latin typeface="Arial" panose="020B0604020202020204" pitchFamily="34" charset="0"/>
                <a:cs typeface="Arial" panose="020B0604020202020204" pitchFamily="34" charset="0"/>
              </a:rPr>
              <a:t> con </a:t>
            </a:r>
            <a:r>
              <a:rPr lang="en-US" dirty="0" err="1">
                <a:latin typeface="Arial" panose="020B0604020202020204" pitchFamily="34" charset="0"/>
                <a:cs typeface="Arial" panose="020B0604020202020204" pitchFamily="34" charset="0"/>
              </a:rPr>
              <a:t>líderes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comunitarios</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grupos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apoyo</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embarazadas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podría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amplificar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alcance</a:t>
            </a:r>
            <a:r>
              <a:rPr lang="en-US" dirty="0">
                <a:latin typeface="Arial" panose="020B0604020202020204" pitchFamily="34" charset="0"/>
                <a:cs typeface="Arial" panose="020B0604020202020204" pitchFamily="34" charset="0"/>
              </a:rPr>
              <a:t> y la </a:t>
            </a:r>
            <a:r>
              <a:rPr lang="en-US" dirty="0" err="1">
                <a:latin typeface="Arial" panose="020B0604020202020204" pitchFamily="34" charset="0"/>
                <a:cs typeface="Arial" panose="020B0604020202020204" pitchFamily="34" charset="0"/>
              </a:rPr>
              <a:t>efectividad</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estas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campañas</a:t>
            </a:r>
            <a:r>
              <a:rPr lang="en-US"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76040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79;p41">
            <a:extLst>
              <a:ext uri="{FF2B5EF4-FFF2-40B4-BE49-F238E27FC236}">
                <a16:creationId xmlns:a16="http://schemas.microsoft.com/office/drawing/2014/main" id="{79685576-5F8E-0E84-72DA-900E0F91462E}"/>
              </a:ext>
            </a:extLst>
          </p:cNvPr>
          <p:cNvSpPr txBox="1">
            <a:spLocks noGrp="1"/>
          </p:cNvSpPr>
          <p:nvPr>
            <p:ph type="title"/>
          </p:nvPr>
        </p:nvSpPr>
        <p:spPr>
          <a:xfrm>
            <a:off x="3594265" y="980728"/>
            <a:ext cx="5003467" cy="572700"/>
          </a:xfrm>
          <a:prstGeom prst="rect">
            <a:avLst/>
          </a:prstGeom>
        </p:spPr>
        <p:txBody>
          <a:bodyPr spcFirstLastPara="1" wrap="square" lIns="91425" tIns="91425" rIns="91425" bIns="91425" anchor="t" anchorCtr="0">
            <a:noAutofit/>
            <a:scene3d>
              <a:camera prst="orthographicFront"/>
              <a:lightRig rig="soft" dir="t">
                <a:rot lat="0" lon="0" rev="15600000"/>
              </a:lightRig>
            </a:scene3d>
            <a:sp3d extrusionH="57150" prstMaterial="softEdge">
              <a:bevelT w="25400" h="38100" prst="riblet"/>
            </a:sp3d>
          </a:bodyPr>
          <a:lstStyle/>
          <a:p>
            <a:pPr marL="0" lvl="0" indent="0" algn="ctr" rtl="0">
              <a:spcBef>
                <a:spcPts val="0"/>
              </a:spcBef>
              <a:spcAft>
                <a:spcPts val="0"/>
              </a:spcAft>
              <a:buNone/>
            </a:pPr>
            <a:r>
              <a:rPr lang="es-MX" sz="2800" b="1" i="1" dirty="0">
                <a:ln/>
                <a:solidFill>
                  <a:srgbClr val="000000"/>
                </a:solidFill>
                <a:latin typeface="Arial" panose="020B0604020202020204" pitchFamily="34" charset="0"/>
                <a:cs typeface="Arial" panose="020B0604020202020204" pitchFamily="34" charset="0"/>
              </a:rPr>
              <a:t>Referencia Bibliográficas</a:t>
            </a:r>
            <a:br>
              <a:rPr lang="es-MX" sz="2800" b="1" u="sng" dirty="0">
                <a:ln/>
                <a:solidFill>
                  <a:srgbClr val="000000"/>
                </a:solidFill>
                <a:latin typeface="Arial" panose="020B0604020202020204" pitchFamily="34" charset="0"/>
                <a:cs typeface="Arial" panose="020B0604020202020204" pitchFamily="34" charset="0"/>
              </a:rPr>
            </a:br>
            <a:endParaRPr sz="2800" b="1" u="sng" dirty="0">
              <a:ln/>
              <a:solidFill>
                <a:srgbClr val="000000"/>
              </a:solidFill>
              <a:latin typeface="Arial" panose="020B0604020202020204" pitchFamily="34" charset="0"/>
              <a:cs typeface="Arial" panose="020B0604020202020204" pitchFamily="34" charset="0"/>
            </a:endParaRPr>
          </a:p>
        </p:txBody>
      </p:sp>
      <p:graphicFrame>
        <p:nvGraphicFramePr>
          <p:cNvPr id="7" name="CuadroTexto 4">
            <a:extLst>
              <a:ext uri="{FF2B5EF4-FFF2-40B4-BE49-F238E27FC236}">
                <a16:creationId xmlns:a16="http://schemas.microsoft.com/office/drawing/2014/main" id="{3D4F3366-38A0-974C-D526-4203651DAE65}"/>
              </a:ext>
            </a:extLst>
          </p:cNvPr>
          <p:cNvGraphicFramePr/>
          <p:nvPr>
            <p:extLst>
              <p:ext uri="{D42A27DB-BD31-4B8C-83A1-F6EECF244321}">
                <p14:modId xmlns:p14="http://schemas.microsoft.com/office/powerpoint/2010/main" val="2524989244"/>
              </p:ext>
            </p:extLst>
          </p:nvPr>
        </p:nvGraphicFramePr>
        <p:xfrm>
          <a:off x="1267565" y="1700808"/>
          <a:ext cx="9656868" cy="4832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4029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F88A5-92EF-C528-25A3-76EE9749ED40}"/>
              </a:ext>
            </a:extLst>
          </p:cNvPr>
          <p:cNvSpPr>
            <a:spLocks noGrp="1"/>
          </p:cNvSpPr>
          <p:nvPr>
            <p:ph type="title"/>
          </p:nvPr>
        </p:nvSpPr>
        <p:spPr>
          <a:xfrm>
            <a:off x="1127448" y="980728"/>
            <a:ext cx="10515600" cy="1325563"/>
          </a:xfrm>
        </p:spPr>
        <p:txBody>
          <a:bodyPr>
            <a:normAutofit/>
          </a:bodyPr>
          <a:lstStyle/>
          <a:p>
            <a:r>
              <a:rPr lang="es-MX" sz="2800" b="1" i="1" dirty="0">
                <a:latin typeface="Arial" panose="020B0604020202020204" pitchFamily="34" charset="0"/>
                <a:cs typeface="Arial" panose="020B0604020202020204" pitchFamily="34" charset="0"/>
              </a:rPr>
              <a:t>Propuestas</a:t>
            </a:r>
            <a:endParaRPr lang="es-PA" sz="2800" b="1" i="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48FFD387-ED57-9301-1E2B-A7C289385900}"/>
              </a:ext>
            </a:extLst>
          </p:cNvPr>
          <p:cNvSpPr>
            <a:spLocks noGrp="1"/>
          </p:cNvSpPr>
          <p:nvPr>
            <p:ph idx="1"/>
          </p:nvPr>
        </p:nvSpPr>
        <p:spPr>
          <a:xfrm>
            <a:off x="838200" y="2060848"/>
            <a:ext cx="10515600" cy="4351338"/>
          </a:xfrm>
        </p:spPr>
        <p:txBody>
          <a:bodyPr/>
          <a:lstStyle/>
          <a:p>
            <a:pPr marL="0" indent="0">
              <a:buNone/>
            </a:pPr>
            <a:r>
              <a:rPr lang="es-PA" dirty="0">
                <a:hlinkClick r:id="rId2"/>
              </a:rPr>
              <a:t>https://www.canva.com/design/DAGKqGtmYQw/s0U5gTbia2fhnuksnMCY-g/edit</a:t>
            </a:r>
            <a:endParaRPr lang="es-PA" dirty="0"/>
          </a:p>
          <a:p>
            <a:pPr marL="0" indent="0">
              <a:buNone/>
            </a:pPr>
            <a:endParaRPr lang="es-PA" dirty="0"/>
          </a:p>
          <a:p>
            <a:pPr marL="0" indent="0">
              <a:buNone/>
            </a:pPr>
            <a:endParaRPr lang="es-PA" dirty="0"/>
          </a:p>
        </p:txBody>
      </p:sp>
    </p:spTree>
    <p:extLst>
      <p:ext uri="{BB962C8B-B14F-4D97-AF65-F5344CB8AC3E}">
        <p14:creationId xmlns:p14="http://schemas.microsoft.com/office/powerpoint/2010/main" val="2253558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Muchas Gracias Gif Letter Handwriting Calligraphy Transparent Png | My XXX  Hot Girl">
            <a:extLst>
              <a:ext uri="{FF2B5EF4-FFF2-40B4-BE49-F238E27FC236}">
                <a16:creationId xmlns:a16="http://schemas.microsoft.com/office/drawing/2014/main" id="{2F7F53E7-86C1-3B42-EE1B-176C493AD84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23903" y="1172137"/>
            <a:ext cx="6944194" cy="4513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151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79;p41">
            <a:extLst>
              <a:ext uri="{FF2B5EF4-FFF2-40B4-BE49-F238E27FC236}">
                <a16:creationId xmlns:a16="http://schemas.microsoft.com/office/drawing/2014/main" id="{C6B306EF-07BA-5FF4-2321-4439619E3944}"/>
              </a:ext>
            </a:extLst>
          </p:cNvPr>
          <p:cNvSpPr txBox="1">
            <a:spLocks noGrp="1"/>
          </p:cNvSpPr>
          <p:nvPr>
            <p:ph type="title"/>
          </p:nvPr>
        </p:nvSpPr>
        <p:spPr>
          <a:xfrm>
            <a:off x="761840" y="1138266"/>
            <a:ext cx="4544762" cy="778566"/>
          </a:xfrm>
          <a:prstGeom prst="rect">
            <a:avLst/>
          </a:prstGeom>
        </p:spPr>
        <p:txBody>
          <a:bodyPr spcFirstLastPara="1" vert="horz" lIns="91440" tIns="45720" rIns="91440" bIns="45720" rtlCol="0" anchor="t" anchorCtr="0">
            <a:normAutofit/>
            <a:scene3d>
              <a:camera prst="orthographicFront"/>
              <a:lightRig rig="soft" dir="t">
                <a:rot lat="0" lon="0" rev="15600000"/>
              </a:lightRig>
            </a:scene3d>
            <a:sp3d extrusionH="57150" prstMaterial="softEdge">
              <a:bevelT w="25400" h="38100" prst="riblet"/>
            </a:sp3d>
          </a:bodyPr>
          <a:lstStyle/>
          <a:p>
            <a:pPr marL="0" lvl="0" indent="0">
              <a:spcAft>
                <a:spcPts val="0"/>
              </a:spcAft>
            </a:pPr>
            <a:r>
              <a:rPr lang="en-US" sz="2800" b="1" i="1" kern="1200" dirty="0">
                <a:solidFill>
                  <a:schemeClr val="tx1"/>
                </a:solidFill>
                <a:latin typeface="Arial" panose="020B0604020202020204" pitchFamily="34" charset="0"/>
                <a:cs typeface="Arial" panose="020B0604020202020204" pitchFamily="34" charset="0"/>
              </a:rPr>
              <a:t>Introducción</a:t>
            </a:r>
          </a:p>
        </p:txBody>
      </p:sp>
      <p:cxnSp>
        <p:nvCxnSpPr>
          <p:cNvPr id="1035" name="Straight Connector 1030">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CuadroTexto 3">
            <a:extLst>
              <a:ext uri="{FF2B5EF4-FFF2-40B4-BE49-F238E27FC236}">
                <a16:creationId xmlns:a16="http://schemas.microsoft.com/office/drawing/2014/main" id="{AC617916-6F44-53AA-C0F2-1B2CF249794B}"/>
              </a:ext>
            </a:extLst>
          </p:cNvPr>
          <p:cNvSpPr txBox="1"/>
          <p:nvPr/>
        </p:nvSpPr>
        <p:spPr>
          <a:xfrm>
            <a:off x="761840" y="2706385"/>
            <a:ext cx="5910224" cy="3602935"/>
          </a:xfrm>
          <a:prstGeom prst="rect">
            <a:avLst/>
          </a:prstGeom>
        </p:spPr>
        <p:txBody>
          <a:bodyPr vert="horz" lIns="91440" tIns="45720" rIns="91440" bIns="45720" rtlCol="0">
            <a:normAutofit/>
          </a:bodyPr>
          <a:lstStyle/>
          <a:p>
            <a:pPr indent="-228600" algn="just">
              <a:lnSpc>
                <a:spcPct val="90000"/>
              </a:lnSpc>
              <a:spcAft>
                <a:spcPts val="600"/>
              </a:spcAft>
              <a:buFont typeface="Arial" panose="020B0604020202020204" pitchFamily="34" charset="0"/>
              <a:buChar char="•"/>
            </a:pPr>
            <a:r>
              <a:rPr lang="en-US" sz="1600" dirty="0">
                <a:effectLst/>
                <a:latin typeface="Arial" panose="020B0604020202020204" pitchFamily="34" charset="0"/>
                <a:cs typeface="Arial" panose="020B0604020202020204" pitchFamily="34" charset="0"/>
              </a:rPr>
              <a:t>El propósito de este trabajo es arrojar luz sobre la comprensión y percepción que este grupo poblacional tiene respecto a una práctica médica tan relevante, especialmente en un contexto donde las decisiones informadas son cruciales para la salud materno-infantil.</a:t>
            </a:r>
            <a:endParaRPr lang="en-US" sz="1600" dirty="0">
              <a:latin typeface="Arial" panose="020B0604020202020204" pitchFamily="34" charset="0"/>
              <a:cs typeface="Arial" panose="020B0604020202020204" pitchFamily="34" charset="0"/>
            </a:endParaRPr>
          </a:p>
        </p:txBody>
      </p:sp>
      <p:pic>
        <p:nvPicPr>
          <p:cNvPr id="1026" name="Picture 2" descr="Imágenes de Mujer Embarazada Dibujo - Descarga gratuita en Freepik">
            <a:extLst>
              <a:ext uri="{FF2B5EF4-FFF2-40B4-BE49-F238E27FC236}">
                <a16:creationId xmlns:a16="http://schemas.microsoft.com/office/drawing/2014/main" id="{90C1D5D3-45AB-1D1F-4181-49AE4ACB950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32104" y="1416301"/>
            <a:ext cx="4025398" cy="402539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4888CB9F-655E-CD80-A271-91047693C7B4}"/>
              </a:ext>
            </a:extLst>
          </p:cNvPr>
          <p:cNvSpPr/>
          <p:nvPr/>
        </p:nvSpPr>
        <p:spPr>
          <a:xfrm>
            <a:off x="861462" y="848286"/>
            <a:ext cx="720080" cy="45719"/>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spTree>
    <p:extLst>
      <p:ext uri="{BB962C8B-B14F-4D97-AF65-F5344CB8AC3E}">
        <p14:creationId xmlns:p14="http://schemas.microsoft.com/office/powerpoint/2010/main" val="3897216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06;p43">
            <a:extLst>
              <a:ext uri="{FF2B5EF4-FFF2-40B4-BE49-F238E27FC236}">
                <a16:creationId xmlns:a16="http://schemas.microsoft.com/office/drawing/2014/main" id="{9BD6A800-C849-1747-5D1C-FDF0C20AD113}"/>
              </a:ext>
            </a:extLst>
          </p:cNvPr>
          <p:cNvSpPr txBox="1">
            <a:spLocks/>
          </p:cNvSpPr>
          <p:nvPr/>
        </p:nvSpPr>
        <p:spPr>
          <a:xfrm>
            <a:off x="1057192" y="1343963"/>
            <a:ext cx="6400680" cy="428853"/>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s-PA" sz="2000" b="1" dirty="0">
                <a:latin typeface="Arial" panose="020B0604020202020204" pitchFamily="34" charset="0"/>
                <a:cs typeface="Arial" panose="020B0604020202020204" pitchFamily="34" charset="0"/>
              </a:rPr>
              <a:t>El Problema de Investigación</a:t>
            </a:r>
          </a:p>
          <a:p>
            <a:pPr marL="0" indent="0" algn="ctr">
              <a:spcBef>
                <a:spcPts val="0"/>
              </a:spcBef>
            </a:pPr>
            <a:endParaRPr lang="es-PA" sz="1800" dirty="0"/>
          </a:p>
        </p:txBody>
      </p:sp>
      <p:sp>
        <p:nvSpPr>
          <p:cNvPr id="12" name="4 CuadroTexto">
            <a:extLst>
              <a:ext uri="{FF2B5EF4-FFF2-40B4-BE49-F238E27FC236}">
                <a16:creationId xmlns:a16="http://schemas.microsoft.com/office/drawing/2014/main" id="{460A4D1A-CA6F-1FA3-B51E-B67DC8A95962}"/>
              </a:ext>
            </a:extLst>
          </p:cNvPr>
          <p:cNvSpPr txBox="1"/>
          <p:nvPr/>
        </p:nvSpPr>
        <p:spPr>
          <a:xfrm>
            <a:off x="1604652" y="1872812"/>
            <a:ext cx="5832648" cy="369332"/>
          </a:xfrm>
          <a:prstGeom prst="rect">
            <a:avLst/>
          </a:prstGeom>
          <a:noFill/>
        </p:spPr>
        <p:txBody>
          <a:bodyPr wrap="square" rtlCol="0">
            <a:spAutoFit/>
          </a:bodyPr>
          <a:lstStyle/>
          <a:p>
            <a:pPr marL="285750" indent="-285750" algn="just">
              <a:buFont typeface="Wingdings" panose="05000000000000000000" pitchFamily="2" charset="2"/>
              <a:buChar char="ü"/>
            </a:pPr>
            <a:r>
              <a:rPr lang="es-MX" b="1" dirty="0">
                <a:latin typeface="Arial" panose="020B0604020202020204" pitchFamily="34" charset="0"/>
                <a:cs typeface="Arial" panose="020B0604020202020204" pitchFamily="34" charset="0"/>
              </a:rPr>
              <a:t>Descripción del Problema de Investigación</a:t>
            </a:r>
            <a:endParaRPr lang="es-ES" b="1" dirty="0">
              <a:latin typeface="Arial" panose="020B0604020202020204" pitchFamily="34" charset="0"/>
              <a:cs typeface="Arial" panose="020B0604020202020204" pitchFamily="34" charset="0"/>
            </a:endParaRPr>
          </a:p>
        </p:txBody>
      </p:sp>
      <p:sp>
        <p:nvSpPr>
          <p:cNvPr id="13" name="Rectángulo: esquinas redondeadas 12">
            <a:extLst>
              <a:ext uri="{FF2B5EF4-FFF2-40B4-BE49-F238E27FC236}">
                <a16:creationId xmlns:a16="http://schemas.microsoft.com/office/drawing/2014/main" id="{E7205E6B-E905-6BB1-8331-0D95EEA44EBF}"/>
              </a:ext>
            </a:extLst>
          </p:cNvPr>
          <p:cNvSpPr/>
          <p:nvPr/>
        </p:nvSpPr>
        <p:spPr>
          <a:xfrm>
            <a:off x="6679440" y="2636912"/>
            <a:ext cx="2066300" cy="691661"/>
          </a:xfrm>
          <a:prstGeom prst="roundRect">
            <a:avLst/>
          </a:prstGeom>
          <a:solidFill>
            <a:srgbClr val="FFFF00">
              <a:alpha val="74118"/>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rPr>
              <a:t>Avances tecnológicos significativos</a:t>
            </a:r>
            <a:endParaRPr lang="es-PA"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Rectángulo: esquinas redondeadas 13">
            <a:extLst>
              <a:ext uri="{FF2B5EF4-FFF2-40B4-BE49-F238E27FC236}">
                <a16:creationId xmlns:a16="http://schemas.microsoft.com/office/drawing/2014/main" id="{0F1A3698-CA03-3794-4DA9-C39BD5EC94AF}"/>
              </a:ext>
            </a:extLst>
          </p:cNvPr>
          <p:cNvSpPr/>
          <p:nvPr/>
        </p:nvSpPr>
        <p:spPr>
          <a:xfrm>
            <a:off x="3348026" y="2669731"/>
            <a:ext cx="2066300" cy="691661"/>
          </a:xfrm>
          <a:prstGeom prst="roundRect">
            <a:avLst/>
          </a:prstGeom>
          <a:solidFill>
            <a:srgbClr val="FFFF00">
              <a:alpha val="74118"/>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rPr>
              <a:t>Uso de los rayos X durante el periodo de gestación </a:t>
            </a:r>
            <a:endParaRPr lang="es-PA"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Rectángulo: esquinas redondeadas 14">
            <a:extLst>
              <a:ext uri="{FF2B5EF4-FFF2-40B4-BE49-F238E27FC236}">
                <a16:creationId xmlns:a16="http://schemas.microsoft.com/office/drawing/2014/main" id="{96868939-4EBD-885D-E468-50107848BB3D}"/>
              </a:ext>
            </a:extLst>
          </p:cNvPr>
          <p:cNvSpPr/>
          <p:nvPr/>
        </p:nvSpPr>
        <p:spPr>
          <a:xfrm>
            <a:off x="5078155" y="3117497"/>
            <a:ext cx="2066300" cy="691661"/>
          </a:xfrm>
          <a:prstGeom prst="roundRect">
            <a:avLst/>
          </a:prstGeom>
          <a:solidFill>
            <a:srgbClr val="FFFF00">
              <a:alpha val="74118"/>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rPr>
              <a:t>Protección Radiológica</a:t>
            </a:r>
            <a:endParaRPr lang="es-PA" sz="2000" dirty="0">
              <a:solidFill>
                <a:schemeClr val="bg1">
                  <a:lumMod val="1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Rectángulo: esquinas redondeadas 15">
            <a:extLst>
              <a:ext uri="{FF2B5EF4-FFF2-40B4-BE49-F238E27FC236}">
                <a16:creationId xmlns:a16="http://schemas.microsoft.com/office/drawing/2014/main" id="{A5FB79EE-957D-1E96-EB74-BB38D2B8DFCE}"/>
              </a:ext>
            </a:extLst>
          </p:cNvPr>
          <p:cNvSpPr/>
          <p:nvPr/>
        </p:nvSpPr>
        <p:spPr>
          <a:xfrm>
            <a:off x="3914776" y="3901473"/>
            <a:ext cx="4393055" cy="691661"/>
          </a:xfrm>
          <a:prstGeom prst="roundRect">
            <a:avLst/>
          </a:prstGeom>
          <a:solidFill>
            <a:srgbClr val="80C535">
              <a:alpha val="74118"/>
            </a:srgbClr>
          </a:solidFill>
          <a:ln>
            <a:noFill/>
          </a:ln>
          <a:effectLst>
            <a:softEdge rad="127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Planteamiento del problema o pregunta de investigación</a:t>
            </a:r>
            <a:endParaRPr lang="es-PA" sz="2000" b="1"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endParaRPr>
          </a:p>
        </p:txBody>
      </p:sp>
      <p:sp>
        <p:nvSpPr>
          <p:cNvPr id="17" name="CuadroTexto 16">
            <a:extLst>
              <a:ext uri="{FF2B5EF4-FFF2-40B4-BE49-F238E27FC236}">
                <a16:creationId xmlns:a16="http://schemas.microsoft.com/office/drawing/2014/main" id="{7597F2E5-A685-8177-0F32-9FDCED5F2CBA}"/>
              </a:ext>
            </a:extLst>
          </p:cNvPr>
          <p:cNvSpPr txBox="1"/>
          <p:nvPr/>
        </p:nvSpPr>
        <p:spPr>
          <a:xfrm>
            <a:off x="2754992" y="4683671"/>
            <a:ext cx="6653376" cy="1631216"/>
          </a:xfrm>
          <a:prstGeom prst="rect">
            <a:avLst/>
          </a:prstGeom>
          <a:noFill/>
        </p:spPr>
        <p:txBody>
          <a:bodyPr wrap="square">
            <a:spAutoFit/>
          </a:bodyPr>
          <a:lstStyle/>
          <a:p>
            <a:pPr algn="ctr"/>
            <a:r>
              <a:rPr lang="es-VE" sz="2000" dirty="0">
                <a:latin typeface="Arial" panose="020B0604020202020204" pitchFamily="34" charset="0"/>
                <a:ea typeface="Calibri" panose="020F0502020204030204" pitchFamily="34" charset="0"/>
                <a:cs typeface="Arial" panose="020B0604020202020204" pitchFamily="34" charset="0"/>
              </a:rPr>
              <a:t>¿</a:t>
            </a:r>
            <a:r>
              <a:rPr lang="es-MX" sz="2000" dirty="0">
                <a:latin typeface="Arial" panose="020B0604020202020204" pitchFamily="34" charset="0"/>
                <a:ea typeface="Calibri" panose="020F0502020204030204" pitchFamily="34" charset="0"/>
                <a:cs typeface="Arial" panose="020B0604020202020204" pitchFamily="34" charset="0"/>
              </a:rPr>
              <a:t>Cuál es el nivel de conocimiento sobre los riegos y beneficios del uso de los rayos X durante el periodo de gestación de las mujeres ubicadas en la barriada de la Cresta de los Cuatros Altos de la Provincia de Colón en Septiembre 2023</a:t>
            </a:r>
            <a:r>
              <a:rPr lang="es-VE" sz="2000" dirty="0">
                <a:latin typeface="Arial" panose="020B0604020202020204" pitchFamily="34" charset="0"/>
                <a:ea typeface="Calibri" panose="020F0502020204030204" pitchFamily="34" charset="0"/>
                <a:cs typeface="Arial" panose="020B0604020202020204" pitchFamily="34" charset="0"/>
              </a:rPr>
              <a:t>?</a:t>
            </a:r>
            <a:endParaRPr lang="es-ES" sz="2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92883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15;p44">
            <a:extLst>
              <a:ext uri="{FF2B5EF4-FFF2-40B4-BE49-F238E27FC236}">
                <a16:creationId xmlns:a16="http://schemas.microsoft.com/office/drawing/2014/main" id="{B1B967BC-B0EA-3D39-B6C7-ECEAD77353C4}"/>
              </a:ext>
            </a:extLst>
          </p:cNvPr>
          <p:cNvSpPr txBox="1">
            <a:spLocks/>
          </p:cNvSpPr>
          <p:nvPr/>
        </p:nvSpPr>
        <p:spPr>
          <a:xfrm>
            <a:off x="3355978" y="804039"/>
            <a:ext cx="5480042" cy="761556"/>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 sz="1800" b="1" i="1" dirty="0">
                <a:latin typeface="Arial" panose="020B0604020202020204" pitchFamily="34" charset="0"/>
                <a:cs typeface="Arial" panose="020B0604020202020204" pitchFamily="34" charset="0"/>
              </a:rPr>
              <a:t>Objetivo General</a:t>
            </a:r>
          </a:p>
          <a:p>
            <a:pPr marL="0" indent="0">
              <a:lnSpc>
                <a:spcPct val="150000"/>
              </a:lnSpc>
              <a:spcBef>
                <a:spcPts val="0"/>
              </a:spcBef>
              <a:buNone/>
            </a:pPr>
            <a:endParaRPr lang="en" sz="2400" i="1" dirty="0">
              <a:latin typeface="Arial" panose="020B0604020202020204" pitchFamily="34" charset="0"/>
              <a:cs typeface="Arial" panose="020B0604020202020204" pitchFamily="34" charset="0"/>
            </a:endParaRPr>
          </a:p>
          <a:p>
            <a:pPr marL="0" indent="0">
              <a:lnSpc>
                <a:spcPct val="150000"/>
              </a:lnSpc>
              <a:spcBef>
                <a:spcPts val="0"/>
              </a:spcBef>
              <a:buNone/>
            </a:pPr>
            <a:endParaRPr lang="en" sz="3200" dirty="0">
              <a:solidFill>
                <a:schemeClr val="bg1">
                  <a:lumMod val="10000"/>
                </a:schemeClr>
              </a:solidFill>
            </a:endParaRPr>
          </a:p>
        </p:txBody>
      </p:sp>
      <p:sp>
        <p:nvSpPr>
          <p:cNvPr id="9" name="Estrella: 4 puntas 8">
            <a:extLst>
              <a:ext uri="{FF2B5EF4-FFF2-40B4-BE49-F238E27FC236}">
                <a16:creationId xmlns:a16="http://schemas.microsoft.com/office/drawing/2014/main" id="{051CF10F-6C5C-7584-1DFB-C772ACD81915}"/>
              </a:ext>
            </a:extLst>
          </p:cNvPr>
          <p:cNvSpPr/>
          <p:nvPr/>
        </p:nvSpPr>
        <p:spPr>
          <a:xfrm>
            <a:off x="1248018" y="5290747"/>
            <a:ext cx="544405" cy="504056"/>
          </a:xfrm>
          <a:prstGeom prst="star4">
            <a:avLst/>
          </a:prstGeom>
          <a:noFill/>
          <a:ln>
            <a:solidFill>
              <a:srgbClr val="F4B39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sp>
        <p:nvSpPr>
          <p:cNvPr id="10" name="Rectángulo: esquinas redondeadas 9">
            <a:extLst>
              <a:ext uri="{FF2B5EF4-FFF2-40B4-BE49-F238E27FC236}">
                <a16:creationId xmlns:a16="http://schemas.microsoft.com/office/drawing/2014/main" id="{2D2C8A2A-0600-C918-8630-A3AF82BF0625}"/>
              </a:ext>
            </a:extLst>
          </p:cNvPr>
          <p:cNvSpPr/>
          <p:nvPr/>
        </p:nvSpPr>
        <p:spPr>
          <a:xfrm>
            <a:off x="2086054" y="1478237"/>
            <a:ext cx="8019891" cy="1448520"/>
          </a:xfrm>
          <a:prstGeom prst="roundRect">
            <a:avLst/>
          </a:prstGeom>
          <a:solidFill>
            <a:srgbClr val="80C535">
              <a:alpha val="54902"/>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42950" lvl="1" indent="-285750" algn="ctr">
              <a:lnSpc>
                <a:spcPct val="150000"/>
              </a:lnSpc>
              <a:buFont typeface="Wingdings" panose="05000000000000000000" pitchFamily="2" charset="2"/>
              <a:buChar char="§"/>
            </a:pPr>
            <a:r>
              <a:rPr lang="en"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Describir el nivel de conocimiento sobre los riesgos y beneficios del uso de los rayos X durante el periodo de gestacion de las mujeres entre 18 a 35 años.</a:t>
            </a:r>
          </a:p>
        </p:txBody>
      </p:sp>
      <p:sp>
        <p:nvSpPr>
          <p:cNvPr id="11" name="Elipse 10">
            <a:extLst>
              <a:ext uri="{FF2B5EF4-FFF2-40B4-BE49-F238E27FC236}">
                <a16:creationId xmlns:a16="http://schemas.microsoft.com/office/drawing/2014/main" id="{7133C4A4-A877-E131-0CD4-CD6FD4A001F3}"/>
              </a:ext>
            </a:extLst>
          </p:cNvPr>
          <p:cNvSpPr/>
          <p:nvPr/>
        </p:nvSpPr>
        <p:spPr>
          <a:xfrm>
            <a:off x="1520220" y="2166888"/>
            <a:ext cx="254540" cy="232979"/>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sp>
        <p:nvSpPr>
          <p:cNvPr id="8" name="CuadroTexto 7">
            <a:extLst>
              <a:ext uri="{FF2B5EF4-FFF2-40B4-BE49-F238E27FC236}">
                <a16:creationId xmlns:a16="http://schemas.microsoft.com/office/drawing/2014/main" id="{336CF6F2-A801-D99E-627A-847544F1E6BC}"/>
              </a:ext>
            </a:extLst>
          </p:cNvPr>
          <p:cNvSpPr txBox="1"/>
          <p:nvPr/>
        </p:nvSpPr>
        <p:spPr>
          <a:xfrm>
            <a:off x="2122714" y="3024478"/>
            <a:ext cx="7946570" cy="369332"/>
          </a:xfrm>
          <a:prstGeom prst="rect">
            <a:avLst/>
          </a:prstGeom>
          <a:noFill/>
        </p:spPr>
        <p:txBody>
          <a:bodyPr wrap="square">
            <a:spAutoFit/>
          </a:bodyPr>
          <a:lstStyle/>
          <a:p>
            <a:pPr algn="ctr"/>
            <a:r>
              <a:rPr lang="en" b="1" i="1" dirty="0">
                <a:latin typeface="Arial" panose="020B0604020202020204" pitchFamily="34" charset="0"/>
                <a:cs typeface="Arial" panose="020B0604020202020204" pitchFamily="34" charset="0"/>
              </a:rPr>
              <a:t>Objetivos Especificos</a:t>
            </a:r>
            <a:endParaRPr lang="es-PA" b="1" dirty="0"/>
          </a:p>
        </p:txBody>
      </p:sp>
      <p:sp>
        <p:nvSpPr>
          <p:cNvPr id="3" name="Rectángulo: esquinas redondeadas 2">
            <a:extLst>
              <a:ext uri="{FF2B5EF4-FFF2-40B4-BE49-F238E27FC236}">
                <a16:creationId xmlns:a16="http://schemas.microsoft.com/office/drawing/2014/main" id="{428B155E-BDFB-9BA2-5FD4-4C2CD059E91B}"/>
              </a:ext>
            </a:extLst>
          </p:cNvPr>
          <p:cNvSpPr/>
          <p:nvPr/>
        </p:nvSpPr>
        <p:spPr>
          <a:xfrm>
            <a:off x="428515" y="3539302"/>
            <a:ext cx="11334968" cy="2759048"/>
          </a:xfrm>
          <a:prstGeom prst="roundRect">
            <a:avLst/>
          </a:prstGeom>
          <a:solidFill>
            <a:srgbClr val="80C535">
              <a:alpha val="54902"/>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742950" lvl="1" indent="-285750" algn="just">
              <a:lnSpc>
                <a:spcPct val="150000"/>
              </a:lnSpc>
              <a:buFont typeface="Wingdings" panose="05000000000000000000" pitchFamily="2" charset="2"/>
              <a:buChar char="q"/>
            </a:pPr>
            <a:r>
              <a:rPr lang="es-MX" sz="1800"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Caracterizar la población en estudio para evidenciar el nivel de conocimiento sobre los riesgos y beneficios del uso de los rayos X durante el periodo de gestación de las mujeres.</a:t>
            </a:r>
          </a:p>
          <a:p>
            <a:pPr marL="742950" lvl="1" indent="-285750" algn="just">
              <a:lnSpc>
                <a:spcPct val="150000"/>
              </a:lnSpc>
              <a:buFont typeface="Wingdings" panose="05000000000000000000" pitchFamily="2" charset="2"/>
              <a:buChar char="q"/>
            </a:pPr>
            <a:r>
              <a:rPr lang="es-MX" sz="1800"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Determinar los factores de influye en la educación de las mujeres entre 18 a 35 años en su periodo de gestación, beneficios del uso de los rayos X (cresta de los 4 altos, septiembre).</a:t>
            </a:r>
          </a:p>
          <a:p>
            <a:pPr marL="742950" lvl="1" indent="-285750" algn="just">
              <a:lnSpc>
                <a:spcPct val="150000"/>
              </a:lnSpc>
              <a:buFont typeface="Wingdings" panose="05000000000000000000" pitchFamily="2" charset="2"/>
              <a:buChar char="q"/>
            </a:pPr>
            <a:r>
              <a:rPr lang="es-MX" sz="1800"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Mencionar el nivel de conocimiento que tienen las mujeres gestantes sobre los riesgos y beneficios del uso de los rayos X. (La cresta de los 4 altos septiembre 2023).</a:t>
            </a:r>
          </a:p>
        </p:txBody>
      </p:sp>
      <p:cxnSp>
        <p:nvCxnSpPr>
          <p:cNvPr id="16" name="Conector recto de flecha 15">
            <a:extLst>
              <a:ext uri="{FF2B5EF4-FFF2-40B4-BE49-F238E27FC236}">
                <a16:creationId xmlns:a16="http://schemas.microsoft.com/office/drawing/2014/main" id="{47EE7197-26FD-8E1A-FFE0-D7F276DBD41B}"/>
              </a:ext>
            </a:extLst>
          </p:cNvPr>
          <p:cNvCxnSpPr>
            <a:cxnSpLocks/>
            <a:endCxn id="10" idx="0"/>
          </p:cNvCxnSpPr>
          <p:nvPr/>
        </p:nvCxnSpPr>
        <p:spPr>
          <a:xfrm>
            <a:off x="6096000" y="1247821"/>
            <a:ext cx="0" cy="2304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Elipse 17">
            <a:extLst>
              <a:ext uri="{FF2B5EF4-FFF2-40B4-BE49-F238E27FC236}">
                <a16:creationId xmlns:a16="http://schemas.microsoft.com/office/drawing/2014/main" id="{A1F83405-2A0B-E6D7-E6BE-D5F898E5B535}"/>
              </a:ext>
            </a:extLst>
          </p:cNvPr>
          <p:cNvSpPr/>
          <p:nvPr/>
        </p:nvSpPr>
        <p:spPr>
          <a:xfrm>
            <a:off x="10417240" y="2166887"/>
            <a:ext cx="254540" cy="232979"/>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cxnSp>
        <p:nvCxnSpPr>
          <p:cNvPr id="19" name="Conector recto de flecha 18">
            <a:extLst>
              <a:ext uri="{FF2B5EF4-FFF2-40B4-BE49-F238E27FC236}">
                <a16:creationId xmlns:a16="http://schemas.microsoft.com/office/drawing/2014/main" id="{64A73867-F6F1-E0D1-A182-5EBCC0BC0136}"/>
              </a:ext>
            </a:extLst>
          </p:cNvPr>
          <p:cNvCxnSpPr>
            <a:cxnSpLocks/>
          </p:cNvCxnSpPr>
          <p:nvPr/>
        </p:nvCxnSpPr>
        <p:spPr>
          <a:xfrm>
            <a:off x="6095999" y="3315323"/>
            <a:ext cx="0" cy="2304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9543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59;p48">
            <a:extLst>
              <a:ext uri="{FF2B5EF4-FFF2-40B4-BE49-F238E27FC236}">
                <a16:creationId xmlns:a16="http://schemas.microsoft.com/office/drawing/2014/main" id="{6740AB47-E82A-E026-13E9-4C84DA739050}"/>
              </a:ext>
            </a:extLst>
          </p:cNvPr>
          <p:cNvSpPr txBox="1">
            <a:spLocks noGrp="1"/>
          </p:cNvSpPr>
          <p:nvPr>
            <p:ph type="title"/>
          </p:nvPr>
        </p:nvSpPr>
        <p:spPr>
          <a:xfrm>
            <a:off x="4987008" y="1235729"/>
            <a:ext cx="2217983" cy="572700"/>
          </a:xfrm>
          <a:prstGeom prst="rect">
            <a:avLst/>
          </a:prstGeom>
        </p:spPr>
        <p:txBody>
          <a:bodyPr spcFirstLastPara="1" wrap="square" lIns="91425" tIns="91425" rIns="91425" bIns="91425" anchor="t" anchorCtr="0">
            <a:noAutofit/>
            <a:scene3d>
              <a:camera prst="orthographicFront"/>
              <a:lightRig rig="soft" dir="t">
                <a:rot lat="0" lon="0" rev="15600000"/>
              </a:lightRig>
            </a:scene3d>
            <a:sp3d extrusionH="57150" prstMaterial="softEdge">
              <a:bevelT w="25400" h="38100" prst="riblet"/>
            </a:sp3d>
          </a:bodyPr>
          <a:lstStyle/>
          <a:p>
            <a:pPr marL="0" lvl="0" indent="0" algn="ctr" rtl="0">
              <a:spcBef>
                <a:spcPts val="0"/>
              </a:spcBef>
              <a:spcAft>
                <a:spcPts val="0"/>
              </a:spcAft>
              <a:buNone/>
            </a:pPr>
            <a:r>
              <a:rPr lang="en" sz="2400" b="1" i="1" u="sng" dirty="0">
                <a:ln>
                  <a:solidFill>
                    <a:srgbClr val="000000"/>
                  </a:solidFill>
                </a:ln>
                <a:solidFill>
                  <a:schemeClr val="bg1">
                    <a:lumMod val="10000"/>
                  </a:schemeClr>
                </a:solidFill>
                <a:latin typeface="Arial" panose="020B0604020202020204" pitchFamily="34" charset="0"/>
                <a:cs typeface="Arial" panose="020B0604020202020204" pitchFamily="34" charset="0"/>
              </a:rPr>
              <a:t>Justificación</a:t>
            </a:r>
            <a:endParaRPr sz="4800" b="1" i="1" u="sng" dirty="0">
              <a:ln>
                <a:solidFill>
                  <a:srgbClr val="000000"/>
                </a:solidFill>
              </a:ln>
              <a:solidFill>
                <a:schemeClr val="bg1">
                  <a:lumMod val="10000"/>
                </a:schemeClr>
              </a:solidFill>
              <a:latin typeface="Arial" panose="020B060402020202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DD1E2EF0-FC4D-678F-D37A-DDB696D303A3}"/>
              </a:ext>
            </a:extLst>
          </p:cNvPr>
          <p:cNvSpPr txBox="1"/>
          <p:nvPr/>
        </p:nvSpPr>
        <p:spPr>
          <a:xfrm>
            <a:off x="1415480" y="2090558"/>
            <a:ext cx="5221110" cy="1200329"/>
          </a:xfrm>
          <a:prstGeom prst="rect">
            <a:avLst/>
          </a:prstGeom>
          <a:noFill/>
        </p:spPr>
        <p:txBody>
          <a:bodyPr wrap="square">
            <a:spAutoFit/>
          </a:bodyPr>
          <a:lstStyle/>
          <a:p>
            <a:pPr marL="285750" indent="-285750" algn="just">
              <a:buFont typeface="Arial" panose="020B0604020202020204" pitchFamily="34" charset="0"/>
              <a:buChar char="•"/>
            </a:pPr>
            <a:r>
              <a:rPr lang="es-PA" dirty="0">
                <a:solidFill>
                  <a:schemeClr val="bg1">
                    <a:lumMod val="10000"/>
                  </a:schemeClr>
                </a:solidFill>
                <a:latin typeface="Arial" panose="020B0604020202020204" pitchFamily="34" charset="0"/>
                <a:ea typeface="Calibri" panose="020F0502020204030204" pitchFamily="34" charset="0"/>
                <a:cs typeface="Arial" panose="020B0604020202020204" pitchFamily="34" charset="0"/>
              </a:rPr>
              <a:t>El estudio se justifica al describir el nivel de conocimiento sobre los riegos y beneficios del uso de los rayos X durante el periodo de gestación de las mujeres </a:t>
            </a:r>
          </a:p>
        </p:txBody>
      </p:sp>
      <p:sp>
        <p:nvSpPr>
          <p:cNvPr id="4" name="Arco 3">
            <a:extLst>
              <a:ext uri="{FF2B5EF4-FFF2-40B4-BE49-F238E27FC236}">
                <a16:creationId xmlns:a16="http://schemas.microsoft.com/office/drawing/2014/main" id="{E9AD4530-9D60-978E-11FA-708DF402688F}"/>
              </a:ext>
            </a:extLst>
          </p:cNvPr>
          <p:cNvSpPr/>
          <p:nvPr/>
        </p:nvSpPr>
        <p:spPr>
          <a:xfrm rot="19398999">
            <a:off x="2765894" y="1804474"/>
            <a:ext cx="2520280" cy="970817"/>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PA"/>
          </a:p>
        </p:txBody>
      </p:sp>
      <p:cxnSp>
        <p:nvCxnSpPr>
          <p:cNvPr id="6" name="Conector: angular 5">
            <a:extLst>
              <a:ext uri="{FF2B5EF4-FFF2-40B4-BE49-F238E27FC236}">
                <a16:creationId xmlns:a16="http://schemas.microsoft.com/office/drawing/2014/main" id="{08CB4BBC-C3C9-36D2-A402-5B3D4F746D27}"/>
              </a:ext>
            </a:extLst>
          </p:cNvPr>
          <p:cNvCxnSpPr>
            <a:cxnSpLocks/>
          </p:cNvCxnSpPr>
          <p:nvPr/>
        </p:nvCxnSpPr>
        <p:spPr>
          <a:xfrm>
            <a:off x="3667750" y="3354145"/>
            <a:ext cx="772066" cy="650919"/>
          </a:xfrm>
          <a:prstGeom prst="bentConnector3">
            <a:avLst>
              <a:gd name="adj1" fmla="val -758"/>
            </a:avLst>
          </a:prstGeom>
          <a:ln>
            <a:tailEnd type="triangle"/>
          </a:ln>
        </p:spPr>
        <p:style>
          <a:lnRef idx="1">
            <a:schemeClr val="dk1"/>
          </a:lnRef>
          <a:fillRef idx="0">
            <a:schemeClr val="dk1"/>
          </a:fillRef>
          <a:effectRef idx="0">
            <a:schemeClr val="dk1"/>
          </a:effectRef>
          <a:fontRef idx="minor">
            <a:schemeClr val="tx1"/>
          </a:fontRef>
        </p:style>
      </p:cxnSp>
      <p:sp>
        <p:nvSpPr>
          <p:cNvPr id="12" name="Rectángulo: biselado 11">
            <a:extLst>
              <a:ext uri="{FF2B5EF4-FFF2-40B4-BE49-F238E27FC236}">
                <a16:creationId xmlns:a16="http://schemas.microsoft.com/office/drawing/2014/main" id="{E2FD50B6-F779-5580-0DC7-22FF09245D0F}"/>
              </a:ext>
            </a:extLst>
          </p:cNvPr>
          <p:cNvSpPr/>
          <p:nvPr/>
        </p:nvSpPr>
        <p:spPr>
          <a:xfrm>
            <a:off x="4552169" y="3369538"/>
            <a:ext cx="7056782" cy="2075686"/>
          </a:xfrm>
          <a:prstGeom prst="bevel">
            <a:avLst/>
          </a:prstGeom>
          <a:noFill/>
          <a:ln w="9525" cap="flat" cmpd="sng" algn="ctr">
            <a:solidFill>
              <a:srgbClr val="80C53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just"/>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Beneficiará a las mujeres entre 18 y 35 años ya que al comprender que la radiología convencional y su uso reiterativo en conjunto con otras herramientas han propiciado saber la composición y funcionamiento de diferentes condiciones de salud</a:t>
            </a:r>
            <a:endParaRPr lang="es-E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6" name="AutoShape 4" descr="Icono de Basicons Icono de nota Documento con icono de esquina doblada,  Icono de interfaz, Rectángulo M, Texto, Hm, Geometría, Matemáticas png |  Klipartz">
            <a:extLst>
              <a:ext uri="{FF2B5EF4-FFF2-40B4-BE49-F238E27FC236}">
                <a16:creationId xmlns:a16="http://schemas.microsoft.com/office/drawing/2014/main" id="{B575AAD5-448E-A7CF-3054-F4B63DC8B2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A"/>
          </a:p>
        </p:txBody>
      </p:sp>
      <p:pic>
        <p:nvPicPr>
          <p:cNvPr id="1030" name="Picture 6" descr="Iconos de Justificación - Iconos gratuitos de 233">
            <a:extLst>
              <a:ext uri="{FF2B5EF4-FFF2-40B4-BE49-F238E27FC236}">
                <a16:creationId xmlns:a16="http://schemas.microsoft.com/office/drawing/2014/main" id="{6BCE1C39-952D-54E2-BF03-43F40BED93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432" y="5085184"/>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311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535;p50">
            <a:extLst>
              <a:ext uri="{FF2B5EF4-FFF2-40B4-BE49-F238E27FC236}">
                <a16:creationId xmlns:a16="http://schemas.microsoft.com/office/drawing/2014/main" id="{A828B74A-3B60-3DAB-5393-49F93821AA58}"/>
              </a:ext>
            </a:extLst>
          </p:cNvPr>
          <p:cNvSpPr txBox="1">
            <a:spLocks/>
          </p:cNvSpPr>
          <p:nvPr/>
        </p:nvSpPr>
        <p:spPr>
          <a:xfrm>
            <a:off x="3017112" y="2628714"/>
            <a:ext cx="6339502" cy="89651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algn="ctr"/>
            <a:endParaRPr lang="es-MX" sz="2400" dirty="0">
              <a:solidFill>
                <a:srgbClr val="000000"/>
              </a:solidFill>
              <a:latin typeface="Arial" panose="020B0604020202020204" pitchFamily="34" charset="0"/>
              <a:cs typeface="Arial" panose="020B0604020202020204" pitchFamily="34" charset="0"/>
            </a:endParaRPr>
          </a:p>
          <a:p>
            <a:pPr algn="ctr"/>
            <a:endParaRPr lang="es-PA" sz="2400" dirty="0">
              <a:solidFill>
                <a:srgbClr val="000000"/>
              </a:solidFill>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0CC2603A-63DE-2F3A-A5D9-F855D8E3362D}"/>
              </a:ext>
            </a:extLst>
          </p:cNvPr>
          <p:cNvSpPr/>
          <p:nvPr/>
        </p:nvSpPr>
        <p:spPr>
          <a:xfrm>
            <a:off x="2711624" y="3335733"/>
            <a:ext cx="3285066" cy="481663"/>
          </a:xfrm>
          <a:prstGeom prst="rect">
            <a:avLst/>
          </a:prstGeom>
          <a:solidFill>
            <a:srgbClr val="80C5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dirty="0"/>
          </a:p>
        </p:txBody>
      </p:sp>
      <p:sp>
        <p:nvSpPr>
          <p:cNvPr id="10" name="Rectángulo 9">
            <a:extLst>
              <a:ext uri="{FF2B5EF4-FFF2-40B4-BE49-F238E27FC236}">
                <a16:creationId xmlns:a16="http://schemas.microsoft.com/office/drawing/2014/main" id="{074A2CF4-9C49-6D52-195F-1C0ED50BBD46}"/>
              </a:ext>
            </a:extLst>
          </p:cNvPr>
          <p:cNvSpPr/>
          <p:nvPr/>
        </p:nvSpPr>
        <p:spPr>
          <a:xfrm>
            <a:off x="6195312" y="3335887"/>
            <a:ext cx="3285066" cy="487720"/>
          </a:xfrm>
          <a:prstGeom prst="rect">
            <a:avLst/>
          </a:prstGeom>
          <a:solidFill>
            <a:srgbClr val="80C535"/>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dirty="0"/>
          </a:p>
        </p:txBody>
      </p:sp>
      <p:cxnSp>
        <p:nvCxnSpPr>
          <p:cNvPr id="11" name="Google Shape;802;p66">
            <a:extLst>
              <a:ext uri="{FF2B5EF4-FFF2-40B4-BE49-F238E27FC236}">
                <a16:creationId xmlns:a16="http://schemas.microsoft.com/office/drawing/2014/main" id="{FEB17970-44D0-08BB-5D3C-EAE905E549BA}"/>
              </a:ext>
            </a:extLst>
          </p:cNvPr>
          <p:cNvCxnSpPr>
            <a:cxnSpLocks/>
          </p:cNvCxnSpPr>
          <p:nvPr/>
        </p:nvCxnSpPr>
        <p:spPr>
          <a:xfrm>
            <a:off x="5177151" y="3566194"/>
            <a:ext cx="671811" cy="0"/>
          </a:xfrm>
          <a:prstGeom prst="straightConnector1">
            <a:avLst/>
          </a:prstGeom>
          <a:noFill/>
          <a:ln w="9525" cap="flat" cmpd="sng">
            <a:solidFill>
              <a:schemeClr val="bg1"/>
            </a:solidFill>
            <a:prstDash val="solid"/>
            <a:round/>
            <a:headEnd type="none" w="med" len="med"/>
            <a:tailEnd type="none" w="med" len="med"/>
          </a:ln>
        </p:spPr>
      </p:cxnSp>
      <p:sp>
        <p:nvSpPr>
          <p:cNvPr id="12" name="Google Shape;535;p50">
            <a:extLst>
              <a:ext uri="{FF2B5EF4-FFF2-40B4-BE49-F238E27FC236}">
                <a16:creationId xmlns:a16="http://schemas.microsoft.com/office/drawing/2014/main" id="{A7597860-573A-1652-C8B6-F6F4E5FC239B}"/>
              </a:ext>
            </a:extLst>
          </p:cNvPr>
          <p:cNvSpPr txBox="1">
            <a:spLocks/>
          </p:cNvSpPr>
          <p:nvPr/>
        </p:nvSpPr>
        <p:spPr>
          <a:xfrm>
            <a:off x="3437162" y="3287551"/>
            <a:ext cx="1950701" cy="48772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algn="ctr"/>
            <a:r>
              <a:rPr lang="es-PA" sz="1800" b="1" dirty="0">
                <a:solidFill>
                  <a:srgbClr val="FFFFFF"/>
                </a:solidFill>
                <a:latin typeface="Arial" panose="020B0604020202020204" pitchFamily="34" charset="0"/>
                <a:cs typeface="Arial" panose="020B0604020202020204" pitchFamily="34" charset="0"/>
              </a:rPr>
              <a:t>Marco Histórico</a:t>
            </a:r>
          </a:p>
        </p:txBody>
      </p:sp>
      <p:sp>
        <p:nvSpPr>
          <p:cNvPr id="13" name="Google Shape;535;p50">
            <a:extLst>
              <a:ext uri="{FF2B5EF4-FFF2-40B4-BE49-F238E27FC236}">
                <a16:creationId xmlns:a16="http://schemas.microsoft.com/office/drawing/2014/main" id="{BEFB398A-B591-AE4C-4E65-029427C0917D}"/>
              </a:ext>
            </a:extLst>
          </p:cNvPr>
          <p:cNvSpPr txBox="1">
            <a:spLocks/>
          </p:cNvSpPr>
          <p:nvPr/>
        </p:nvSpPr>
        <p:spPr>
          <a:xfrm>
            <a:off x="7018448" y="3421442"/>
            <a:ext cx="1645159" cy="35725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algn="ctr"/>
            <a:r>
              <a:rPr lang="es-PA" sz="1800" b="1" dirty="0">
                <a:solidFill>
                  <a:srgbClr val="FFFFFF"/>
                </a:solidFill>
                <a:latin typeface="Arial" panose="020B0604020202020204" pitchFamily="34" charset="0"/>
                <a:cs typeface="Arial" panose="020B0604020202020204" pitchFamily="34" charset="0"/>
              </a:rPr>
              <a:t>Marco Legal</a:t>
            </a:r>
          </a:p>
        </p:txBody>
      </p:sp>
      <p:cxnSp>
        <p:nvCxnSpPr>
          <p:cNvPr id="14" name="Google Shape;802;p66">
            <a:extLst>
              <a:ext uri="{FF2B5EF4-FFF2-40B4-BE49-F238E27FC236}">
                <a16:creationId xmlns:a16="http://schemas.microsoft.com/office/drawing/2014/main" id="{9E74BFCF-5060-9376-94F5-83B5D73B9748}"/>
              </a:ext>
            </a:extLst>
          </p:cNvPr>
          <p:cNvCxnSpPr>
            <a:cxnSpLocks/>
          </p:cNvCxnSpPr>
          <p:nvPr/>
        </p:nvCxnSpPr>
        <p:spPr>
          <a:xfrm>
            <a:off x="2976062" y="3560797"/>
            <a:ext cx="671811" cy="0"/>
          </a:xfrm>
          <a:prstGeom prst="straightConnector1">
            <a:avLst/>
          </a:prstGeom>
          <a:noFill/>
          <a:ln w="9525" cap="flat" cmpd="sng">
            <a:solidFill>
              <a:schemeClr val="bg1"/>
            </a:solidFill>
            <a:prstDash val="solid"/>
            <a:round/>
            <a:headEnd type="none" w="med" len="med"/>
            <a:tailEnd type="none" w="med" len="med"/>
          </a:ln>
        </p:spPr>
      </p:cxnSp>
      <p:cxnSp>
        <p:nvCxnSpPr>
          <p:cNvPr id="15" name="Google Shape;802;p66">
            <a:extLst>
              <a:ext uri="{FF2B5EF4-FFF2-40B4-BE49-F238E27FC236}">
                <a16:creationId xmlns:a16="http://schemas.microsoft.com/office/drawing/2014/main" id="{7BEF84D6-D11A-3296-C550-5EB64B041E5A}"/>
              </a:ext>
            </a:extLst>
          </p:cNvPr>
          <p:cNvCxnSpPr>
            <a:cxnSpLocks/>
          </p:cNvCxnSpPr>
          <p:nvPr/>
        </p:nvCxnSpPr>
        <p:spPr>
          <a:xfrm>
            <a:off x="6409204" y="3581558"/>
            <a:ext cx="791875" cy="0"/>
          </a:xfrm>
          <a:prstGeom prst="straightConnector1">
            <a:avLst/>
          </a:prstGeom>
          <a:noFill/>
          <a:ln w="9525" cap="flat" cmpd="sng">
            <a:solidFill>
              <a:schemeClr val="bg1"/>
            </a:solidFill>
            <a:prstDash val="solid"/>
            <a:round/>
            <a:headEnd type="none" w="med" len="med"/>
            <a:tailEnd type="none" w="med" len="med"/>
          </a:ln>
        </p:spPr>
      </p:cxnSp>
      <p:cxnSp>
        <p:nvCxnSpPr>
          <p:cNvPr id="16" name="Google Shape;802;p66">
            <a:extLst>
              <a:ext uri="{FF2B5EF4-FFF2-40B4-BE49-F238E27FC236}">
                <a16:creationId xmlns:a16="http://schemas.microsoft.com/office/drawing/2014/main" id="{7D5F828B-F2D9-1198-995B-12E0E69A3182}"/>
              </a:ext>
            </a:extLst>
          </p:cNvPr>
          <p:cNvCxnSpPr>
            <a:cxnSpLocks/>
          </p:cNvCxnSpPr>
          <p:nvPr/>
        </p:nvCxnSpPr>
        <p:spPr>
          <a:xfrm>
            <a:off x="8412982" y="3581558"/>
            <a:ext cx="791875" cy="0"/>
          </a:xfrm>
          <a:prstGeom prst="straightConnector1">
            <a:avLst/>
          </a:prstGeom>
          <a:noFill/>
          <a:ln w="9525" cap="flat" cmpd="sng">
            <a:solidFill>
              <a:schemeClr val="bg1"/>
            </a:solidFill>
            <a:prstDash val="solid"/>
            <a:round/>
            <a:headEnd type="none" w="med" len="med"/>
            <a:tailEnd type="none" w="med" len="med"/>
          </a:ln>
        </p:spPr>
      </p:cxnSp>
      <p:sp>
        <p:nvSpPr>
          <p:cNvPr id="17" name="Google Shape;535;p50">
            <a:extLst>
              <a:ext uri="{FF2B5EF4-FFF2-40B4-BE49-F238E27FC236}">
                <a16:creationId xmlns:a16="http://schemas.microsoft.com/office/drawing/2014/main" id="{6591ED14-3939-4516-A7FF-52723F34B132}"/>
              </a:ext>
            </a:extLst>
          </p:cNvPr>
          <p:cNvSpPr txBox="1">
            <a:spLocks/>
          </p:cNvSpPr>
          <p:nvPr/>
        </p:nvSpPr>
        <p:spPr>
          <a:xfrm>
            <a:off x="3385260" y="2196083"/>
            <a:ext cx="5354272" cy="89651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algn="ctr"/>
            <a:r>
              <a:rPr lang="es-PA" sz="3200" dirty="0">
                <a:solidFill>
                  <a:srgbClr val="000000"/>
                </a:solidFill>
                <a:latin typeface="Arial" panose="020B0604020202020204" pitchFamily="34" charset="0"/>
                <a:cs typeface="Arial" panose="020B0604020202020204" pitchFamily="34" charset="0"/>
              </a:rPr>
              <a:t>Marco Teórico</a:t>
            </a:r>
          </a:p>
        </p:txBody>
      </p:sp>
      <p:cxnSp>
        <p:nvCxnSpPr>
          <p:cNvPr id="20" name="Google Shape;802;p66">
            <a:extLst>
              <a:ext uri="{FF2B5EF4-FFF2-40B4-BE49-F238E27FC236}">
                <a16:creationId xmlns:a16="http://schemas.microsoft.com/office/drawing/2014/main" id="{EBA8723B-9625-435F-56A3-FB2E1F46DBC2}"/>
              </a:ext>
            </a:extLst>
          </p:cNvPr>
          <p:cNvCxnSpPr>
            <a:cxnSpLocks/>
          </p:cNvCxnSpPr>
          <p:nvPr/>
        </p:nvCxnSpPr>
        <p:spPr>
          <a:xfrm flipV="1">
            <a:off x="971543" y="5229086"/>
            <a:ext cx="10181706" cy="72008"/>
          </a:xfrm>
          <a:prstGeom prst="straightConnector1">
            <a:avLst/>
          </a:prstGeom>
          <a:noFill/>
          <a:ln w="9525" cap="flat" cmpd="sng">
            <a:solidFill>
              <a:schemeClr val="bg1">
                <a:lumMod val="85000"/>
              </a:schemeClr>
            </a:solidFill>
            <a:prstDash val="solid"/>
            <a:round/>
            <a:headEnd type="none" w="med" len="med"/>
            <a:tailEnd type="none" w="med" len="med"/>
          </a:ln>
        </p:spPr>
      </p:cxnSp>
      <p:cxnSp>
        <p:nvCxnSpPr>
          <p:cNvPr id="23" name="Google Shape;802;p66">
            <a:extLst>
              <a:ext uri="{FF2B5EF4-FFF2-40B4-BE49-F238E27FC236}">
                <a16:creationId xmlns:a16="http://schemas.microsoft.com/office/drawing/2014/main" id="{CDD3436A-38EC-8D2D-896E-444C06944521}"/>
              </a:ext>
            </a:extLst>
          </p:cNvPr>
          <p:cNvCxnSpPr>
            <a:cxnSpLocks/>
          </p:cNvCxnSpPr>
          <p:nvPr/>
        </p:nvCxnSpPr>
        <p:spPr>
          <a:xfrm flipV="1">
            <a:off x="936758" y="1421683"/>
            <a:ext cx="10181706" cy="72008"/>
          </a:xfrm>
          <a:prstGeom prst="straightConnector1">
            <a:avLst/>
          </a:prstGeom>
          <a:noFill/>
          <a:ln w="9525" cap="flat" cmpd="sng">
            <a:solidFill>
              <a:schemeClr val="bg1">
                <a:lumMod val="85000"/>
              </a:schemeClr>
            </a:solidFill>
            <a:prstDash val="solid"/>
            <a:round/>
            <a:headEnd type="none" w="med" len="med"/>
            <a:tailEnd type="none" w="med" len="med"/>
          </a:ln>
        </p:spPr>
      </p:cxnSp>
      <p:sp>
        <p:nvSpPr>
          <p:cNvPr id="4" name="Rectángulo 3">
            <a:extLst>
              <a:ext uri="{FF2B5EF4-FFF2-40B4-BE49-F238E27FC236}">
                <a16:creationId xmlns:a16="http://schemas.microsoft.com/office/drawing/2014/main" id="{D7E22D43-4382-EEFE-149B-227CB133202F}"/>
              </a:ext>
            </a:extLst>
          </p:cNvPr>
          <p:cNvSpPr/>
          <p:nvPr/>
        </p:nvSpPr>
        <p:spPr>
          <a:xfrm>
            <a:off x="4165044" y="4117046"/>
            <a:ext cx="3861912" cy="481663"/>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sp>
        <p:nvSpPr>
          <p:cNvPr id="5" name="Google Shape;535;p50">
            <a:extLst>
              <a:ext uri="{FF2B5EF4-FFF2-40B4-BE49-F238E27FC236}">
                <a16:creationId xmlns:a16="http://schemas.microsoft.com/office/drawing/2014/main" id="{232803A7-8897-6B74-01F8-84300AD2C6A1}"/>
              </a:ext>
            </a:extLst>
          </p:cNvPr>
          <p:cNvSpPr txBox="1">
            <a:spLocks/>
          </p:cNvSpPr>
          <p:nvPr/>
        </p:nvSpPr>
        <p:spPr>
          <a:xfrm>
            <a:off x="4978814" y="4202072"/>
            <a:ext cx="2315336" cy="35725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Barlow Medium"/>
              <a:buNone/>
              <a:defRPr sz="5000" b="0" i="0" u="none" strike="noStrike" cap="none">
                <a:solidFill>
                  <a:schemeClr val="dk1"/>
                </a:solidFill>
                <a:latin typeface="Barlow Medium"/>
                <a:ea typeface="Barlow Medium"/>
                <a:cs typeface="Barlow Medium"/>
                <a:sym typeface="Barlow Medium"/>
              </a:defRPr>
            </a:lvl1pPr>
            <a:lvl2pPr marR="0" lvl="1"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2pPr>
            <a:lvl3pPr marR="0" lvl="2"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3pPr>
            <a:lvl4pPr marR="0" lvl="3"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4pPr>
            <a:lvl5pPr marR="0" lvl="4"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5pPr>
            <a:lvl6pPr marR="0" lvl="5"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6pPr>
            <a:lvl7pPr marR="0" lvl="6"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7pPr>
            <a:lvl8pPr marR="0" lvl="7"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8pPr>
            <a:lvl9pPr marR="0" lvl="8" algn="ctr" rtl="0">
              <a:lnSpc>
                <a:spcPct val="100000"/>
              </a:lnSpc>
              <a:spcBef>
                <a:spcPts val="0"/>
              </a:spcBef>
              <a:spcAft>
                <a:spcPts val="0"/>
              </a:spcAft>
              <a:buClr>
                <a:schemeClr val="dk1"/>
              </a:buClr>
              <a:buSzPts val="3600"/>
              <a:buFont typeface="Barlow Medium"/>
              <a:buNone/>
              <a:defRPr sz="3600" b="0" i="0" u="none" strike="noStrike" cap="none">
                <a:solidFill>
                  <a:schemeClr val="dk1"/>
                </a:solidFill>
                <a:latin typeface="Barlow Medium"/>
                <a:ea typeface="Barlow Medium"/>
                <a:cs typeface="Barlow Medium"/>
                <a:sym typeface="Barlow Medium"/>
              </a:defRPr>
            </a:lvl9pPr>
          </a:lstStyle>
          <a:p>
            <a:pPr algn="ctr"/>
            <a:r>
              <a:rPr lang="es-PA" sz="1800" b="1" dirty="0">
                <a:solidFill>
                  <a:schemeClr val="tx1"/>
                </a:solidFill>
                <a:latin typeface="Arial" panose="020B0604020202020204" pitchFamily="34" charset="0"/>
                <a:cs typeface="Arial" panose="020B0604020202020204" pitchFamily="34" charset="0"/>
              </a:rPr>
              <a:t>Marco Referencial</a:t>
            </a:r>
          </a:p>
        </p:txBody>
      </p:sp>
      <p:cxnSp>
        <p:nvCxnSpPr>
          <p:cNvPr id="6" name="Google Shape;802;p66">
            <a:extLst>
              <a:ext uri="{FF2B5EF4-FFF2-40B4-BE49-F238E27FC236}">
                <a16:creationId xmlns:a16="http://schemas.microsoft.com/office/drawing/2014/main" id="{783082E0-4A62-6DDF-6F5E-F6FE36FD98EB}"/>
              </a:ext>
            </a:extLst>
          </p:cNvPr>
          <p:cNvCxnSpPr>
            <a:cxnSpLocks/>
          </p:cNvCxnSpPr>
          <p:nvPr/>
        </p:nvCxnSpPr>
        <p:spPr>
          <a:xfrm>
            <a:off x="4369570" y="4362188"/>
            <a:ext cx="791875"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8" name="Google Shape;802;p66">
            <a:extLst>
              <a:ext uri="{FF2B5EF4-FFF2-40B4-BE49-F238E27FC236}">
                <a16:creationId xmlns:a16="http://schemas.microsoft.com/office/drawing/2014/main" id="{FC4C0E52-0B07-2AEB-875A-DED0352D6D8F}"/>
              </a:ext>
            </a:extLst>
          </p:cNvPr>
          <p:cNvCxnSpPr>
            <a:cxnSpLocks/>
          </p:cNvCxnSpPr>
          <p:nvPr/>
        </p:nvCxnSpPr>
        <p:spPr>
          <a:xfrm>
            <a:off x="7078126" y="4348749"/>
            <a:ext cx="791875"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 name="Google Shape;802;p66">
            <a:extLst>
              <a:ext uri="{FF2B5EF4-FFF2-40B4-BE49-F238E27FC236}">
                <a16:creationId xmlns:a16="http://schemas.microsoft.com/office/drawing/2014/main" id="{F7624B36-F3B3-9598-91BC-37962087498C}"/>
              </a:ext>
            </a:extLst>
          </p:cNvPr>
          <p:cNvCxnSpPr>
            <a:cxnSpLocks/>
          </p:cNvCxnSpPr>
          <p:nvPr/>
        </p:nvCxnSpPr>
        <p:spPr>
          <a:xfrm flipV="1">
            <a:off x="1541528" y="1557697"/>
            <a:ext cx="8991288" cy="76191"/>
          </a:xfrm>
          <a:prstGeom prst="straightConnector1">
            <a:avLst/>
          </a:prstGeom>
          <a:ln>
            <a:solidFill>
              <a:srgbClr val="000000">
                <a:alpha val="58039"/>
              </a:srgb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Google Shape;802;p66">
            <a:extLst>
              <a:ext uri="{FF2B5EF4-FFF2-40B4-BE49-F238E27FC236}">
                <a16:creationId xmlns:a16="http://schemas.microsoft.com/office/drawing/2014/main" id="{89D2C4F5-D22E-ECB1-07A3-BD936AD6C9FA}"/>
              </a:ext>
            </a:extLst>
          </p:cNvPr>
          <p:cNvCxnSpPr>
            <a:cxnSpLocks/>
          </p:cNvCxnSpPr>
          <p:nvPr/>
        </p:nvCxnSpPr>
        <p:spPr>
          <a:xfrm flipV="1">
            <a:off x="1541528" y="5088889"/>
            <a:ext cx="8991288" cy="76191"/>
          </a:xfrm>
          <a:prstGeom prst="straightConnector1">
            <a:avLst/>
          </a:prstGeom>
          <a:ln>
            <a:solidFill>
              <a:srgbClr val="000000">
                <a:alpha val="58039"/>
              </a:srgbClr>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20454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79;p41">
            <a:extLst>
              <a:ext uri="{FF2B5EF4-FFF2-40B4-BE49-F238E27FC236}">
                <a16:creationId xmlns:a16="http://schemas.microsoft.com/office/drawing/2014/main" id="{E4314C58-E601-BD0C-D5A4-99AC04BBB6B5}"/>
              </a:ext>
            </a:extLst>
          </p:cNvPr>
          <p:cNvSpPr txBox="1">
            <a:spLocks/>
          </p:cNvSpPr>
          <p:nvPr/>
        </p:nvSpPr>
        <p:spPr>
          <a:xfrm>
            <a:off x="983432" y="620688"/>
            <a:ext cx="3744416" cy="949956"/>
          </a:xfrm>
          <a:prstGeom prst="rect">
            <a:avLst/>
          </a:prstGeom>
        </p:spPr>
        <p:txBody>
          <a:bodyPr spcFirstLastPara="1" vert="horz" lIns="91440" tIns="45720" rIns="91440" bIns="45720" rtlCol="0" anchor="ctr" anchorCtr="0">
            <a:normAutofit/>
            <a:scene3d>
              <a:camera prst="orthographicFront"/>
              <a:lightRig rig="soft" dir="t">
                <a:rot lat="0" lon="0" rev="15600000"/>
              </a:lightRig>
            </a:scene3d>
            <a:sp3d extrusionH="57150" prstMaterial="softEdge">
              <a:bevelT w="25400" h="38100" prst="riblet"/>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Aft>
                <a:spcPts val="600"/>
              </a:spcAft>
              <a:buFont typeface="Arial" pitchFamily="34" charset="0"/>
              <a:buChar char="•"/>
            </a:pPr>
            <a:r>
              <a:rPr lang="en-US" sz="2800" b="1" i="1" dirty="0">
                <a:latin typeface="Arial" panose="020B0604020202020204" pitchFamily="34" charset="0"/>
                <a:cs typeface="Arial" panose="020B0604020202020204" pitchFamily="34" charset="0"/>
              </a:rPr>
              <a:t>Marco Histórico</a:t>
            </a:r>
          </a:p>
        </p:txBody>
      </p:sp>
      <p:pic>
        <p:nvPicPr>
          <p:cNvPr id="2" name="Imagen 1">
            <a:extLst>
              <a:ext uri="{FF2B5EF4-FFF2-40B4-BE49-F238E27FC236}">
                <a16:creationId xmlns:a16="http://schemas.microsoft.com/office/drawing/2014/main" id="{9C18697F-FE04-2FFC-16E7-93D94F910E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408" y="1517141"/>
            <a:ext cx="3141382" cy="3141382"/>
          </a:xfrm>
          <a:prstGeom prst="rect">
            <a:avLst/>
          </a:prstGeom>
        </p:spPr>
      </p:pic>
      <p:sp>
        <p:nvSpPr>
          <p:cNvPr id="4" name="3 Rectángulo"/>
          <p:cNvSpPr/>
          <p:nvPr/>
        </p:nvSpPr>
        <p:spPr>
          <a:xfrm>
            <a:off x="878639" y="4643844"/>
            <a:ext cx="2985113" cy="369332"/>
          </a:xfrm>
          <a:prstGeom prst="rect">
            <a:avLst/>
          </a:prstGeom>
          <a:noFill/>
        </p:spPr>
        <p:txBody>
          <a:bodyPr wrap="none" lIns="91440" tIns="45720" rIns="91440" bIns="45720">
            <a:spAutoFit/>
          </a:bodyPr>
          <a:lstStyle/>
          <a:p>
            <a:pPr algn="ctr"/>
            <a:r>
              <a:rPr lang="es-ES" b="1" dirty="0">
                <a:ln w="10541" cmpd="sng">
                  <a:solidFill>
                    <a:sysClr val="windowText" lastClr="000000"/>
                  </a:solidFill>
                  <a:prstDash val="solid"/>
                </a:ln>
                <a:latin typeface="Bahnschrift Condensed" pitchFamily="34" charset="0"/>
              </a:rPr>
              <a:t>Ana Berta y </a:t>
            </a:r>
            <a:r>
              <a:rPr lang="es-ES" b="1" dirty="0" err="1">
                <a:ln w="10541" cmpd="sng">
                  <a:solidFill>
                    <a:sysClr val="windowText" lastClr="000000"/>
                  </a:solidFill>
                  <a:prstDash val="solid"/>
                </a:ln>
                <a:latin typeface="Bahnschrift Condensed" pitchFamily="34" charset="0"/>
              </a:rPr>
              <a:t>Wilhem</a:t>
            </a:r>
            <a:r>
              <a:rPr lang="es-ES" b="1" dirty="0">
                <a:ln w="10541" cmpd="sng">
                  <a:solidFill>
                    <a:sysClr val="windowText" lastClr="000000"/>
                  </a:solidFill>
                  <a:prstDash val="solid"/>
                </a:ln>
                <a:latin typeface="Bahnschrift Condensed" pitchFamily="34" charset="0"/>
              </a:rPr>
              <a:t> </a:t>
            </a:r>
            <a:r>
              <a:rPr lang="es-ES" b="1" dirty="0" err="1">
                <a:ln w="10541" cmpd="sng">
                  <a:solidFill>
                    <a:sysClr val="windowText" lastClr="000000"/>
                  </a:solidFill>
                  <a:prstDash val="solid"/>
                </a:ln>
                <a:latin typeface="Bahnschrift Condensed" pitchFamily="34" charset="0"/>
              </a:rPr>
              <a:t>Conrad</a:t>
            </a:r>
            <a:r>
              <a:rPr lang="es-ES" b="1" dirty="0">
                <a:ln w="10541" cmpd="sng">
                  <a:solidFill>
                    <a:sysClr val="windowText" lastClr="000000"/>
                  </a:solidFill>
                  <a:prstDash val="solid"/>
                </a:ln>
                <a:latin typeface="Bahnschrift Condensed" pitchFamily="34" charset="0"/>
              </a:rPr>
              <a:t> </a:t>
            </a:r>
            <a:r>
              <a:rPr lang="es-ES" b="1" dirty="0" err="1">
                <a:ln w="10541" cmpd="sng">
                  <a:solidFill>
                    <a:sysClr val="windowText" lastClr="000000"/>
                  </a:solidFill>
                  <a:prstDash val="solid"/>
                </a:ln>
                <a:latin typeface="Bahnschrift Condensed" pitchFamily="34" charset="0"/>
              </a:rPr>
              <a:t>Röntgen</a:t>
            </a:r>
            <a:r>
              <a:rPr lang="es-ES" b="1" dirty="0">
                <a:ln w="10541" cmpd="sng">
                  <a:solidFill>
                    <a:sysClr val="windowText" lastClr="000000"/>
                  </a:solidFill>
                  <a:prstDash val="solid"/>
                </a:ln>
                <a:latin typeface="Bahnschrift Condensed" pitchFamily="34" charset="0"/>
              </a:rPr>
              <a:t> </a:t>
            </a:r>
          </a:p>
        </p:txBody>
      </p:sp>
      <p:pic>
        <p:nvPicPr>
          <p:cNvPr id="7" name="Picture 2" descr="Imagen de radiografía de una pelvimetría. Foto de stock 2098809568 ..."/>
          <p:cNvPicPr>
            <a:picLocks noChangeAspect="1" noChangeArrowheads="1"/>
          </p:cNvPicPr>
          <p:nvPr/>
        </p:nvPicPr>
        <p:blipFill rotWithShape="1">
          <a:blip r:embed="rId3">
            <a:extLst>
              <a:ext uri="{28A0092B-C50C-407E-A947-70E740481C1C}">
                <a14:useLocalDpi xmlns:a14="http://schemas.microsoft.com/office/drawing/2010/main" val="0"/>
              </a:ext>
            </a:extLst>
          </a:blip>
          <a:srcRect b="7291"/>
          <a:stretch/>
        </p:blipFill>
        <p:spPr bwMode="auto">
          <a:xfrm>
            <a:off x="9048328" y="1101345"/>
            <a:ext cx="2994670" cy="199325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9564AB0C-FE11-ABE0-6283-7F22B7849DAF}"/>
              </a:ext>
            </a:extLst>
          </p:cNvPr>
          <p:cNvSpPr>
            <a:spLocks noGrp="1"/>
          </p:cNvSpPr>
          <p:nvPr>
            <p:ph idx="1"/>
          </p:nvPr>
        </p:nvSpPr>
        <p:spPr>
          <a:xfrm>
            <a:off x="335360" y="5013176"/>
            <a:ext cx="4680520" cy="1512168"/>
          </a:xfrm>
        </p:spPr>
        <p:txBody>
          <a:bodyPr vert="horz" lIns="91440" tIns="45720" rIns="91440" bIns="45720" rtlCol="0">
            <a:noAutofit/>
          </a:bodyPr>
          <a:lstStyle/>
          <a:p>
            <a:pPr algn="just"/>
            <a:r>
              <a:rPr lang="en-US" sz="1400" dirty="0">
                <a:latin typeface="Bahnschrift Condensed" pitchFamily="34" charset="0"/>
                <a:cs typeface="Arial" panose="020B0604020202020204" pitchFamily="34" charset="0"/>
              </a:rPr>
              <a:t>Los rayos X constituyen una de las </a:t>
            </a:r>
            <a:r>
              <a:rPr lang="en-US" sz="1400" dirty="0" err="1">
                <a:latin typeface="Bahnschrift Condensed" pitchFamily="34" charset="0"/>
                <a:cs typeface="Arial" panose="020B0604020202020204" pitchFamily="34" charset="0"/>
              </a:rPr>
              <a:t>herramientas</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diagnósticas</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más</a:t>
            </a:r>
            <a:r>
              <a:rPr lang="en-US" sz="1400" dirty="0">
                <a:latin typeface="Bahnschrift Condensed" pitchFamily="34" charset="0"/>
                <a:cs typeface="Arial" panose="020B0604020202020204" pitchFamily="34" charset="0"/>
              </a:rPr>
              <a:t> importantes </a:t>
            </a:r>
            <a:r>
              <a:rPr lang="en-US" sz="1400" dirty="0" err="1">
                <a:latin typeface="Bahnschrift Condensed" pitchFamily="34" charset="0"/>
                <a:cs typeface="Arial" panose="020B0604020202020204" pitchFamily="34" charset="0"/>
              </a:rPr>
              <a:t>en</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el</a:t>
            </a:r>
            <a:r>
              <a:rPr lang="en-US" sz="1400" dirty="0">
                <a:latin typeface="Bahnschrift Condensed" pitchFamily="34" charset="0"/>
                <a:cs typeface="Arial" panose="020B0604020202020204" pitchFamily="34" charset="0"/>
              </a:rPr>
              <a:t> campo de la </a:t>
            </a:r>
            <a:r>
              <a:rPr lang="en-US" sz="1400" dirty="0" err="1">
                <a:latin typeface="Bahnschrift Condensed" pitchFamily="34" charset="0"/>
                <a:cs typeface="Arial" panose="020B0604020202020204" pitchFamily="34" charset="0"/>
              </a:rPr>
              <a:t>medicina</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proporcionando</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imágenes</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detalladas</a:t>
            </a:r>
            <a:r>
              <a:rPr lang="en-US" sz="1400" dirty="0">
                <a:latin typeface="Bahnschrift Condensed" pitchFamily="34" charset="0"/>
                <a:cs typeface="Arial" panose="020B0604020202020204" pitchFamily="34" charset="0"/>
              </a:rPr>
              <a:t> del interior del </a:t>
            </a:r>
            <a:r>
              <a:rPr lang="en-US" sz="1400" dirty="0" err="1">
                <a:latin typeface="Bahnschrift Condensed" pitchFamily="34" charset="0"/>
                <a:cs typeface="Arial" panose="020B0604020202020204" pitchFamily="34" charset="0"/>
              </a:rPr>
              <a:t>cuerpo</a:t>
            </a:r>
            <a:r>
              <a:rPr lang="en-US" sz="1400" dirty="0">
                <a:latin typeface="Bahnschrift Condensed" pitchFamily="34" charset="0"/>
                <a:cs typeface="Arial" panose="020B0604020202020204" pitchFamily="34" charset="0"/>
              </a:rPr>
              <a:t> humano sin </a:t>
            </a:r>
            <a:r>
              <a:rPr lang="en-US" sz="1400" dirty="0" err="1">
                <a:latin typeface="Bahnschrift Condensed" pitchFamily="34" charset="0"/>
                <a:cs typeface="Arial" panose="020B0604020202020204" pitchFamily="34" charset="0"/>
              </a:rPr>
              <a:t>necesidad</a:t>
            </a:r>
            <a:r>
              <a:rPr lang="en-US" sz="1400" dirty="0">
                <a:latin typeface="Bahnschrift Condensed" pitchFamily="34" charset="0"/>
                <a:cs typeface="Arial" panose="020B0604020202020204" pitchFamily="34" charset="0"/>
              </a:rPr>
              <a:t> de </a:t>
            </a:r>
            <a:r>
              <a:rPr lang="en-US" sz="1400" dirty="0" err="1">
                <a:latin typeface="Bahnschrift Condensed" pitchFamily="34" charset="0"/>
                <a:cs typeface="Arial" panose="020B0604020202020204" pitchFamily="34" charset="0"/>
              </a:rPr>
              <a:t>procedimientos</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invasivos</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Desde</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su</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descubrimiento</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en</a:t>
            </a:r>
            <a:r>
              <a:rPr lang="en-US" sz="1400" dirty="0">
                <a:latin typeface="Bahnschrift Condensed" pitchFamily="34" charset="0"/>
                <a:cs typeface="Arial" panose="020B0604020202020204" pitchFamily="34" charset="0"/>
              </a:rPr>
              <a:t> 1895 </a:t>
            </a:r>
            <a:r>
              <a:rPr lang="en-US" sz="1400" dirty="0" err="1">
                <a:latin typeface="Bahnschrift Condensed" pitchFamily="34" charset="0"/>
                <a:cs typeface="Arial" panose="020B0604020202020204" pitchFamily="34" charset="0"/>
              </a:rPr>
              <a:t>por</a:t>
            </a:r>
            <a:r>
              <a:rPr lang="en-US" sz="1400" dirty="0">
                <a:latin typeface="Bahnschrift Condensed" pitchFamily="34" charset="0"/>
                <a:cs typeface="Arial" panose="020B0604020202020204" pitchFamily="34" charset="0"/>
              </a:rPr>
              <a:t> Wilhelm Conrad </a:t>
            </a:r>
            <a:r>
              <a:rPr lang="en-US" sz="1400" dirty="0" err="1">
                <a:latin typeface="Bahnschrift Condensed" pitchFamily="34" charset="0"/>
                <a:cs typeface="Arial" panose="020B0604020202020204" pitchFamily="34" charset="0"/>
              </a:rPr>
              <a:t>Röntgen</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esta</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tecnología</a:t>
            </a:r>
            <a:r>
              <a:rPr lang="en-US" sz="1400" dirty="0">
                <a:latin typeface="Bahnschrift Condensed" pitchFamily="34" charset="0"/>
                <a:cs typeface="Arial" panose="020B0604020202020204" pitchFamily="34" charset="0"/>
              </a:rPr>
              <a:t> ha </a:t>
            </a:r>
            <a:r>
              <a:rPr lang="en-US" sz="1400" dirty="0" err="1">
                <a:latin typeface="Bahnschrift Condensed" pitchFamily="34" charset="0"/>
                <a:cs typeface="Arial" panose="020B0604020202020204" pitchFamily="34" charset="0"/>
              </a:rPr>
              <a:t>evolucionado</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considerablemente</a:t>
            </a:r>
            <a:r>
              <a:rPr lang="en-US" sz="1400" dirty="0">
                <a:latin typeface="Bahnschrift Condensed" pitchFamily="34" charset="0"/>
                <a:cs typeface="Arial" panose="020B0604020202020204" pitchFamily="34" charset="0"/>
              </a:rPr>
              <a:t>, </a:t>
            </a:r>
            <a:r>
              <a:rPr lang="en-US" sz="1400" dirty="0" err="1">
                <a:latin typeface="Bahnschrift Condensed" pitchFamily="34" charset="0"/>
                <a:cs typeface="Arial" panose="020B0604020202020204" pitchFamily="34" charset="0"/>
              </a:rPr>
              <a:t>mejorando</a:t>
            </a:r>
            <a:r>
              <a:rPr lang="en-US" sz="1400" dirty="0">
                <a:latin typeface="Bahnschrift Condensed" pitchFamily="34" charset="0"/>
                <a:cs typeface="Arial" panose="020B0604020202020204" pitchFamily="34" charset="0"/>
              </a:rPr>
              <a:t> la </a:t>
            </a:r>
            <a:r>
              <a:rPr lang="en-US" sz="1400" dirty="0" err="1">
                <a:latin typeface="Bahnschrift Condensed" pitchFamily="34" charset="0"/>
                <a:cs typeface="Arial" panose="020B0604020202020204" pitchFamily="34" charset="0"/>
              </a:rPr>
              <a:t>calidad</a:t>
            </a:r>
            <a:r>
              <a:rPr lang="en-US" sz="1400" dirty="0">
                <a:latin typeface="Bahnschrift Condensed" pitchFamily="34" charset="0"/>
                <a:cs typeface="Arial" panose="020B0604020202020204" pitchFamily="34" charset="0"/>
              </a:rPr>
              <a:t> de las </a:t>
            </a:r>
            <a:r>
              <a:rPr lang="en-US" sz="1400" dirty="0" err="1">
                <a:latin typeface="Bahnschrift Condensed" pitchFamily="34" charset="0"/>
                <a:cs typeface="Arial" panose="020B0604020202020204" pitchFamily="34" charset="0"/>
              </a:rPr>
              <a:t>imágenes</a:t>
            </a:r>
            <a:r>
              <a:rPr lang="en-US" sz="1400" dirty="0">
                <a:latin typeface="Bahnschrift Condensed" pitchFamily="34" charset="0"/>
                <a:cs typeface="Arial" panose="020B0604020202020204" pitchFamily="34" charset="0"/>
              </a:rPr>
              <a:t> y </a:t>
            </a:r>
            <a:r>
              <a:rPr lang="en-US" sz="1400" dirty="0" err="1">
                <a:latin typeface="Bahnschrift Condensed" pitchFamily="34" charset="0"/>
                <a:cs typeface="Arial" panose="020B0604020202020204" pitchFamily="34" charset="0"/>
              </a:rPr>
              <a:t>reduciendo</a:t>
            </a:r>
            <a:r>
              <a:rPr lang="en-US" sz="1400" dirty="0">
                <a:latin typeface="Bahnschrift Condensed" pitchFamily="34" charset="0"/>
                <a:cs typeface="Arial" panose="020B0604020202020204" pitchFamily="34" charset="0"/>
              </a:rPr>
              <a:t> la </a:t>
            </a:r>
            <a:r>
              <a:rPr lang="en-US" sz="1400" dirty="0" err="1">
                <a:latin typeface="Bahnschrift Condensed" pitchFamily="34" charset="0"/>
                <a:cs typeface="Arial" panose="020B0604020202020204" pitchFamily="34" charset="0"/>
              </a:rPr>
              <a:t>exposición</a:t>
            </a:r>
            <a:r>
              <a:rPr lang="en-US" sz="1400" dirty="0">
                <a:latin typeface="Bahnschrift Condensed" pitchFamily="34" charset="0"/>
                <a:cs typeface="Arial" panose="020B0604020202020204" pitchFamily="34" charset="0"/>
              </a:rPr>
              <a:t> a la </a:t>
            </a:r>
            <a:r>
              <a:rPr lang="en-US" sz="1400" dirty="0" err="1">
                <a:latin typeface="Bahnschrift Condensed" pitchFamily="34" charset="0"/>
                <a:cs typeface="Arial" panose="020B0604020202020204" pitchFamily="34" charset="0"/>
              </a:rPr>
              <a:t>radiación</a:t>
            </a:r>
            <a:r>
              <a:rPr lang="en-US" sz="1400" dirty="0">
                <a:latin typeface="Bahnschrift Condensed" pitchFamily="34" charset="0"/>
                <a:cs typeface="Arial" panose="020B0604020202020204" pitchFamily="34" charset="0"/>
              </a:rPr>
              <a:t> para </a:t>
            </a:r>
            <a:r>
              <a:rPr lang="en-US" sz="1400" dirty="0" err="1">
                <a:latin typeface="Bahnschrift Condensed" pitchFamily="34" charset="0"/>
                <a:cs typeface="Arial" panose="020B0604020202020204" pitchFamily="34" charset="0"/>
              </a:rPr>
              <a:t>pacientes</a:t>
            </a:r>
            <a:r>
              <a:rPr lang="en-US" sz="1400" dirty="0">
                <a:latin typeface="Bahnschrift Condensed" pitchFamily="34" charset="0"/>
                <a:cs typeface="Arial" panose="020B0604020202020204" pitchFamily="34" charset="0"/>
              </a:rPr>
              <a:t> y </a:t>
            </a:r>
            <a:r>
              <a:rPr lang="en-US" sz="1400" dirty="0" err="1">
                <a:latin typeface="Bahnschrift Condensed" pitchFamily="34" charset="0"/>
                <a:cs typeface="Arial" panose="020B0604020202020204" pitchFamily="34" charset="0"/>
              </a:rPr>
              <a:t>profesionales</a:t>
            </a:r>
            <a:r>
              <a:rPr lang="en-US" sz="1400" dirty="0">
                <a:latin typeface="Bahnschrift Condensed" pitchFamily="34" charset="0"/>
                <a:cs typeface="Arial" panose="020B0604020202020204" pitchFamily="34" charset="0"/>
              </a:rPr>
              <a:t> de la </a:t>
            </a:r>
            <a:r>
              <a:rPr lang="en-US" sz="1400" dirty="0" err="1">
                <a:latin typeface="Bahnschrift Condensed" pitchFamily="34" charset="0"/>
                <a:cs typeface="Arial" panose="020B0604020202020204" pitchFamily="34" charset="0"/>
              </a:rPr>
              <a:t>salud</a:t>
            </a:r>
            <a:r>
              <a:rPr lang="en-US" sz="1400" dirty="0">
                <a:latin typeface="Bahnschrift Condensed" pitchFamily="34" charset="0"/>
                <a:cs typeface="Arial" panose="020B0604020202020204" pitchFamily="34" charset="0"/>
              </a:rPr>
              <a:t>.</a:t>
            </a:r>
          </a:p>
          <a:p>
            <a:pPr algn="just"/>
            <a:endParaRPr lang="en-US" sz="1000" dirty="0">
              <a:latin typeface="Bahnschrift Condensed" pitchFamily="34" charset="0"/>
            </a:endParaRPr>
          </a:p>
        </p:txBody>
      </p:sp>
      <p:graphicFrame>
        <p:nvGraphicFramePr>
          <p:cNvPr id="14" name="13 Diagrama"/>
          <p:cNvGraphicFramePr/>
          <p:nvPr/>
        </p:nvGraphicFramePr>
        <p:xfrm>
          <a:off x="2783632" y="1304525"/>
          <a:ext cx="6192688" cy="42320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28" name="Picture 4" descr="Imagen"/>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3178" r="1037" b="12627"/>
          <a:stretch/>
        </p:blipFill>
        <p:spPr bwMode="auto">
          <a:xfrm>
            <a:off x="7778645" y="3087832"/>
            <a:ext cx="2823907" cy="1896438"/>
          </a:xfrm>
          <a:prstGeom prst="rect">
            <a:avLst/>
          </a:prstGeom>
          <a:noFill/>
          <a:extLst>
            <a:ext uri="{909E8E84-426E-40DD-AFC4-6F175D3DCCD1}">
              <a14:hiddenFill xmlns:a14="http://schemas.microsoft.com/office/drawing/2010/main">
                <a:solidFill>
                  <a:srgbClr val="FFFFFF"/>
                </a:solidFill>
              </a14:hiddenFill>
            </a:ext>
          </a:extLst>
        </p:spPr>
      </p:pic>
      <p:sp>
        <p:nvSpPr>
          <p:cNvPr id="20" name="Marcador de contenido 2">
            <a:extLst>
              <a:ext uri="{FF2B5EF4-FFF2-40B4-BE49-F238E27FC236}">
                <a16:creationId xmlns:a16="http://schemas.microsoft.com/office/drawing/2014/main" id="{9564AB0C-FE11-ABE0-6283-7F22B7849DAF}"/>
              </a:ext>
            </a:extLst>
          </p:cNvPr>
          <p:cNvSpPr txBox="1">
            <a:spLocks/>
          </p:cNvSpPr>
          <p:nvPr/>
        </p:nvSpPr>
        <p:spPr>
          <a:xfrm>
            <a:off x="7256867" y="5107485"/>
            <a:ext cx="4680520" cy="1201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ES" sz="1400" dirty="0">
                <a:latin typeface="Bahnschrift Condensed" pitchFamily="34" charset="0"/>
                <a:cs typeface="Arial" panose="020B0604020202020204" pitchFamily="34" charset="0"/>
              </a:rPr>
              <a:t>Técnica que determina la relación entre la pelvis y la cabeza fetal, a través de una radiografía que mide los espacios óseos. Se realiza cuando se sospecha que de una pelvis demasiado estrecha o con alguna anomalía, que impedirían que el Feto descienda de forma adecuada y sin problemas por el canal del parto.</a:t>
            </a:r>
            <a:endParaRPr lang="en-US" sz="1000" dirty="0">
              <a:latin typeface="Bahnschrift Condensed" pitchFamily="34" charset="0"/>
            </a:endParaRPr>
          </a:p>
        </p:txBody>
      </p:sp>
    </p:spTree>
    <p:extLst>
      <p:ext uri="{BB962C8B-B14F-4D97-AF65-F5344CB8AC3E}">
        <p14:creationId xmlns:p14="http://schemas.microsoft.com/office/powerpoint/2010/main" val="3158610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Freeform: Shape 308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4" name="Título 1">
            <a:extLst>
              <a:ext uri="{FF2B5EF4-FFF2-40B4-BE49-F238E27FC236}">
                <a16:creationId xmlns:a16="http://schemas.microsoft.com/office/drawing/2014/main" id="{5E2FEC64-CAD7-5838-CEA1-46C6D8DA567E}"/>
              </a:ext>
            </a:extLst>
          </p:cNvPr>
          <p:cNvSpPr>
            <a:spLocks noGrp="1"/>
          </p:cNvSpPr>
          <p:nvPr>
            <p:ph type="title"/>
          </p:nvPr>
        </p:nvSpPr>
        <p:spPr>
          <a:xfrm>
            <a:off x="984389" y="2478831"/>
            <a:ext cx="3311411" cy="1433433"/>
          </a:xfrm>
        </p:spPr>
        <p:txBody>
          <a:bodyPr anchor="b">
            <a:normAutofit/>
          </a:bodyPr>
          <a:lstStyle/>
          <a:p>
            <a:r>
              <a:rPr lang="es-MX" sz="2800" b="1" i="1" dirty="0">
                <a:latin typeface="Arial" panose="020B0604020202020204" pitchFamily="34" charset="0"/>
                <a:cs typeface="Arial" panose="020B0604020202020204" pitchFamily="34" charset="0"/>
              </a:rPr>
              <a:t>Marco Legal</a:t>
            </a:r>
            <a:endParaRPr lang="es-PA" sz="2800" b="1" i="1" dirty="0">
              <a:latin typeface="Arial" panose="020B0604020202020204" pitchFamily="34" charset="0"/>
              <a:cs typeface="Arial" panose="020B0604020202020204" pitchFamily="34" charset="0"/>
            </a:endParaRPr>
          </a:p>
        </p:txBody>
      </p:sp>
      <p:sp>
        <p:nvSpPr>
          <p:cNvPr id="5" name="Marcador de contenido 2">
            <a:extLst>
              <a:ext uri="{FF2B5EF4-FFF2-40B4-BE49-F238E27FC236}">
                <a16:creationId xmlns:a16="http://schemas.microsoft.com/office/drawing/2014/main" id="{83D38D75-4AC9-9732-19F9-9AE0D9A53ACD}"/>
              </a:ext>
            </a:extLst>
          </p:cNvPr>
          <p:cNvSpPr>
            <a:spLocks noGrp="1"/>
          </p:cNvSpPr>
          <p:nvPr>
            <p:ph idx="1"/>
          </p:nvPr>
        </p:nvSpPr>
        <p:spPr>
          <a:xfrm>
            <a:off x="5526156" y="2055813"/>
            <a:ext cx="5827644" cy="4121149"/>
          </a:xfrm>
        </p:spPr>
        <p:txBody>
          <a:bodyPr anchor="t">
            <a:normAutofit/>
          </a:bodyPr>
          <a:lstStyle/>
          <a:p>
            <a:pPr marL="0" indent="0" algn="just">
              <a:buNone/>
            </a:pPr>
            <a:r>
              <a:rPr lang="es-PA" sz="1800" dirty="0">
                <a:effectLst/>
                <a:latin typeface="Arial" panose="020B0604020202020204" pitchFamily="34" charset="0"/>
                <a:ea typeface="Calibri" panose="020F0502020204030204" pitchFamily="34" charset="0"/>
                <a:cs typeface="Arial" panose="020B0604020202020204" pitchFamily="34" charset="0"/>
              </a:rPr>
              <a:t>Con la finalidad de fundamentar el aspecto legal que enmarca el presente estudio el cual esta enfatizado en describir el nivel de conocimiento sobre los riesgos y beneficios del uso de los rayos X durante el periodo de gestación de las mujeres entre 18 y 35 años ubicadas en la barriada la Cresta de los Cuatros Altos de la provincia de Colón para el periodo septiembre 2023, en primer lugar, toma importancia la Constitución de la República de Panamá 1983, bajo los siguientes artículos: . Este enfoque se fundamenta y encuentra respaldo en la legislación nacional, como lo indica la Ley 66 del 10 de noviembre de 1947, conocida como el Código Sanitario de la República de Panamá.</a:t>
            </a:r>
          </a:p>
          <a:p>
            <a:endParaRPr lang="es-PA" sz="1900" dirty="0"/>
          </a:p>
        </p:txBody>
      </p:sp>
      <p:sp>
        <p:nvSpPr>
          <p:cNvPr id="6" name="Rectángulo 5">
            <a:extLst>
              <a:ext uri="{FF2B5EF4-FFF2-40B4-BE49-F238E27FC236}">
                <a16:creationId xmlns:a16="http://schemas.microsoft.com/office/drawing/2014/main" id="{09A81BEE-B6E7-09FB-D32B-8113D3B9355F}"/>
              </a:ext>
            </a:extLst>
          </p:cNvPr>
          <p:cNvSpPr/>
          <p:nvPr/>
        </p:nvSpPr>
        <p:spPr>
          <a:xfrm>
            <a:off x="605977" y="920811"/>
            <a:ext cx="720080" cy="45719"/>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PA"/>
          </a:p>
        </p:txBody>
      </p:sp>
    </p:spTree>
    <p:extLst>
      <p:ext uri="{BB962C8B-B14F-4D97-AF65-F5344CB8AC3E}">
        <p14:creationId xmlns:p14="http://schemas.microsoft.com/office/powerpoint/2010/main" val="3117773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59;p48">
            <a:extLst>
              <a:ext uri="{FF2B5EF4-FFF2-40B4-BE49-F238E27FC236}">
                <a16:creationId xmlns:a16="http://schemas.microsoft.com/office/drawing/2014/main" id="{49252AD4-A559-F9AE-F5BE-CD3C9CB79BBB}"/>
              </a:ext>
            </a:extLst>
          </p:cNvPr>
          <p:cNvSpPr txBox="1">
            <a:spLocks/>
          </p:cNvSpPr>
          <p:nvPr/>
        </p:nvSpPr>
        <p:spPr>
          <a:xfrm>
            <a:off x="4476895" y="1122629"/>
            <a:ext cx="2822222" cy="572700"/>
          </a:xfrm>
          <a:prstGeom prst="rect">
            <a:avLst/>
          </a:prstGeom>
          <a:noFill/>
          <a:ln>
            <a:noFill/>
          </a:ln>
        </p:spPr>
        <p:txBody>
          <a:bodyPr spcFirstLastPara="1" wrap="square" lIns="91425" tIns="91425" rIns="91425" bIns="91425" anchor="t" anchorCtr="0">
            <a:noAutofit/>
            <a:scene3d>
              <a:camera prst="orthographicFront"/>
              <a:lightRig rig="soft" dir="t">
                <a:rot lat="0" lon="0" rev="15600000"/>
              </a:lightRig>
            </a:scene3d>
            <a:sp3d extrusionH="57150" prstMaterial="softEdge">
              <a:bevelT w="25400" h="38100" prst="riblet"/>
            </a:sp3d>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1pPr>
            <a:lvl2pPr marR="0" lvl="1"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2pPr>
            <a:lvl3pPr marR="0" lvl="2"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3pPr>
            <a:lvl4pPr marR="0" lvl="3"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4pPr>
            <a:lvl5pPr marR="0" lvl="4"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5pPr>
            <a:lvl6pPr marR="0" lvl="5"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6pPr>
            <a:lvl7pPr marR="0" lvl="6"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7pPr>
            <a:lvl8pPr marR="0" lvl="7"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8pPr>
            <a:lvl9pPr marR="0" lvl="8" algn="l" rtl="0">
              <a:lnSpc>
                <a:spcPct val="100000"/>
              </a:lnSpc>
              <a:spcBef>
                <a:spcPts val="0"/>
              </a:spcBef>
              <a:spcAft>
                <a:spcPts val="0"/>
              </a:spcAft>
              <a:buClr>
                <a:schemeClr val="dk1"/>
              </a:buClr>
              <a:buSzPts val="3500"/>
              <a:buFont typeface="Barlow Medium"/>
              <a:buNone/>
              <a:defRPr sz="3500" b="0" i="0" u="none" strike="noStrike" cap="none">
                <a:solidFill>
                  <a:schemeClr val="dk1"/>
                </a:solidFill>
                <a:latin typeface="Barlow Medium"/>
                <a:ea typeface="Barlow Medium"/>
                <a:cs typeface="Barlow Medium"/>
                <a:sym typeface="Barlow Medium"/>
              </a:defRPr>
            </a:lvl9pPr>
          </a:lstStyle>
          <a:p>
            <a:pPr algn="ctr"/>
            <a:r>
              <a:rPr lang="es-PA" sz="2400" b="1" i="1" dirty="0">
                <a:latin typeface="Arial" panose="020B0604020202020204" pitchFamily="34" charset="0"/>
                <a:cs typeface="Arial" panose="020B0604020202020204" pitchFamily="34" charset="0"/>
              </a:rPr>
              <a:t>Marco Referencial</a:t>
            </a:r>
          </a:p>
        </p:txBody>
      </p:sp>
      <p:sp>
        <p:nvSpPr>
          <p:cNvPr id="8" name="CuadroTexto 7">
            <a:extLst>
              <a:ext uri="{FF2B5EF4-FFF2-40B4-BE49-F238E27FC236}">
                <a16:creationId xmlns:a16="http://schemas.microsoft.com/office/drawing/2014/main" id="{1272B7D6-2921-BEF6-76F9-47E0C173A47C}"/>
              </a:ext>
            </a:extLst>
          </p:cNvPr>
          <p:cNvSpPr txBox="1"/>
          <p:nvPr/>
        </p:nvSpPr>
        <p:spPr>
          <a:xfrm>
            <a:off x="1247189" y="1667367"/>
            <a:ext cx="9697622" cy="1323439"/>
          </a:xfrm>
          <a:prstGeom prst="rect">
            <a:avLst/>
          </a:prstGeom>
          <a:noFill/>
        </p:spPr>
        <p:txBody>
          <a:bodyPr wrap="square" rtlCol="0">
            <a:spAutoFit/>
          </a:bodyPr>
          <a:lstStyle/>
          <a:p>
            <a:pPr indent="457200" algn="just"/>
            <a:r>
              <a:rPr lang="es-PA" sz="1600" dirty="0">
                <a:latin typeface="Arial" panose="020B0604020202020204" pitchFamily="34" charset="0"/>
                <a:cs typeface="Arial" panose="020B0604020202020204" pitchFamily="34" charset="0"/>
              </a:rPr>
              <a:t>En el contexto del marco referencial, </a:t>
            </a:r>
            <a:r>
              <a:rPr lang="es-MX" sz="1600" dirty="0">
                <a:latin typeface="Arial" panose="020B0604020202020204" pitchFamily="34" charset="0"/>
                <a:cs typeface="Arial" panose="020B0604020202020204" pitchFamily="34" charset="0"/>
              </a:rPr>
              <a:t>Sabino (2017),</a:t>
            </a:r>
            <a:r>
              <a:rPr lang="es-PA" sz="1600" dirty="0">
                <a:latin typeface="Arial" panose="020B0604020202020204" pitchFamily="34" charset="0"/>
                <a:cs typeface="Arial" panose="020B0604020202020204" pitchFamily="34" charset="0"/>
              </a:rPr>
              <a:t> destaca que constituye un segmento crucial de cualquier investigación, ya que otorga al investigador la capacidad de presentar y debatir los diversos conceptos y teorías relacionados con el problema o asunto de estudio, previamente desarrollados por otros autores e investigadores. Este marco se concibe como el producto de un análisis exhaustivo de las variadas perspectivas teóricas y conceptuales existentes en torno a la materia de interés.</a:t>
            </a:r>
          </a:p>
        </p:txBody>
      </p:sp>
      <p:sp>
        <p:nvSpPr>
          <p:cNvPr id="21" name="Flecha abajo 5">
            <a:extLst>
              <a:ext uri="{FF2B5EF4-FFF2-40B4-BE49-F238E27FC236}">
                <a16:creationId xmlns:a16="http://schemas.microsoft.com/office/drawing/2014/main" id="{B73C4460-EA84-11AC-23E4-ED2BF0EEB60F}"/>
              </a:ext>
            </a:extLst>
          </p:cNvPr>
          <p:cNvSpPr/>
          <p:nvPr/>
        </p:nvSpPr>
        <p:spPr>
          <a:xfrm>
            <a:off x="3845751" y="3575594"/>
            <a:ext cx="252028" cy="240412"/>
          </a:xfrm>
          <a:prstGeom prst="downArrow">
            <a:avLst/>
          </a:prstGeom>
          <a:solidFill>
            <a:srgbClr val="C00000"/>
          </a:solidFill>
          <a:ln>
            <a:solidFill>
              <a:srgbClr val="C0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200" dirty="0">
              <a:latin typeface="Calibri" panose="020F0502020204030204" pitchFamily="34" charset="0"/>
              <a:ea typeface="Calibri" panose="020F0502020204030204" pitchFamily="34" charset="0"/>
              <a:cs typeface="Calibri" panose="020F0502020204030204" pitchFamily="34" charset="0"/>
            </a:endParaRPr>
          </a:p>
        </p:txBody>
      </p:sp>
      <p:sp>
        <p:nvSpPr>
          <p:cNvPr id="25" name="Flecha abajo 5">
            <a:extLst>
              <a:ext uri="{FF2B5EF4-FFF2-40B4-BE49-F238E27FC236}">
                <a16:creationId xmlns:a16="http://schemas.microsoft.com/office/drawing/2014/main" id="{FA665C37-73C9-BE6A-D65A-D4161B2EC71C}"/>
              </a:ext>
            </a:extLst>
          </p:cNvPr>
          <p:cNvSpPr/>
          <p:nvPr/>
        </p:nvSpPr>
        <p:spPr>
          <a:xfrm>
            <a:off x="8094222" y="3571475"/>
            <a:ext cx="252028" cy="240412"/>
          </a:xfrm>
          <a:prstGeom prst="downArrow">
            <a:avLst/>
          </a:prstGeom>
          <a:solidFill>
            <a:srgbClr val="C00000"/>
          </a:solidFill>
          <a:ln>
            <a:solidFill>
              <a:srgbClr val="C00000"/>
            </a:solidFill>
          </a:ln>
          <a:scene3d>
            <a:camera prst="orthographicFront"/>
            <a:lightRig rig="threePt" dir="t"/>
          </a:scene3d>
          <a:sp3d>
            <a:bevelT prst="angl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id="{A86212F0-502E-2DE8-4C86-CAFBA586AB35}"/>
              </a:ext>
            </a:extLst>
          </p:cNvPr>
          <p:cNvSpPr txBox="1"/>
          <p:nvPr/>
        </p:nvSpPr>
        <p:spPr>
          <a:xfrm>
            <a:off x="2459597" y="3939129"/>
            <a:ext cx="3024336" cy="923330"/>
          </a:xfrm>
          <a:prstGeom prst="rect">
            <a:avLst/>
          </a:prstGeom>
          <a:solidFill>
            <a:srgbClr val="92D050"/>
          </a:solidFill>
        </p:spPr>
        <p:txBody>
          <a:bodyPr wrap="square" rtlCol="0">
            <a:spAutoFit/>
          </a:bodyPr>
          <a:lstStyle/>
          <a:p>
            <a:pPr algn="ctr"/>
            <a:r>
              <a:rPr lang="es-PA" sz="1800" dirty="0">
                <a:effectLst/>
                <a:latin typeface="Arial" panose="020B0604020202020204" pitchFamily="34" charset="0"/>
                <a:ea typeface="Calibri" panose="020F0502020204030204" pitchFamily="34" charset="0"/>
                <a:cs typeface="Arial" panose="020B0604020202020204" pitchFamily="34" charset="0"/>
              </a:rPr>
              <a:t>Beneficios de los Rayos X en el Diagnóstico Durante la Gestación.</a:t>
            </a:r>
            <a:endParaRPr lang="es-PA" dirty="0"/>
          </a:p>
        </p:txBody>
      </p:sp>
      <p:sp>
        <p:nvSpPr>
          <p:cNvPr id="12" name="CuadroTexto 11">
            <a:extLst>
              <a:ext uri="{FF2B5EF4-FFF2-40B4-BE49-F238E27FC236}">
                <a16:creationId xmlns:a16="http://schemas.microsoft.com/office/drawing/2014/main" id="{304D98D3-8435-A8E3-9D40-1239F48BC3B8}"/>
              </a:ext>
            </a:extLst>
          </p:cNvPr>
          <p:cNvSpPr txBox="1"/>
          <p:nvPr/>
        </p:nvSpPr>
        <p:spPr>
          <a:xfrm>
            <a:off x="6528048" y="3929643"/>
            <a:ext cx="3384376" cy="923330"/>
          </a:xfrm>
          <a:prstGeom prst="rect">
            <a:avLst/>
          </a:prstGeom>
          <a:solidFill>
            <a:srgbClr val="92D050"/>
          </a:solidFill>
        </p:spPr>
        <p:txBody>
          <a:bodyPr wrap="square" rtlCol="0">
            <a:spAutoFit/>
          </a:bodyPr>
          <a:lstStyle/>
          <a:p>
            <a:pPr algn="ctr"/>
            <a:r>
              <a:rPr lang="es-PA" dirty="0"/>
              <a:t>Herramientas educativas para pacientes embarazadas sobre la exposición a rayos X.</a:t>
            </a:r>
          </a:p>
        </p:txBody>
      </p:sp>
    </p:spTree>
    <p:extLst>
      <p:ext uri="{BB962C8B-B14F-4D97-AF65-F5344CB8AC3E}">
        <p14:creationId xmlns:p14="http://schemas.microsoft.com/office/powerpoint/2010/main" val="2184409544"/>
      </p:ext>
    </p:extLst>
  </p:cSld>
  <p:clrMapOvr>
    <a:masterClrMapping/>
  </p:clrMapOvr>
</p:sld>
</file>

<file path=ppt/theme/theme1.xml><?xml version="1.0" encoding="utf-8"?>
<a:theme xmlns:a="http://schemas.openxmlformats.org/drawingml/2006/main" name="PLANTILLA PARA SUSTENTACIONES">
  <a:themeElements>
    <a:clrScheme name="Naranja rojo">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PLANTILLA PARA SUSTENTACIONES</Template>
  <TotalTime>2127</TotalTime>
  <Words>1335</Words>
  <Application>Microsoft Office PowerPoint</Application>
  <PresentationFormat>Panorámica</PresentationFormat>
  <Paragraphs>94</Paragraphs>
  <Slides>18</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Bahnschrift Condensed</vt:lpstr>
      <vt:lpstr>Calibri</vt:lpstr>
      <vt:lpstr>Calibri Light</vt:lpstr>
      <vt:lpstr>Times New Roman</vt:lpstr>
      <vt:lpstr>Wingdings</vt:lpstr>
      <vt:lpstr>PLANTILLA PARA SUSTENTACIONES</vt:lpstr>
      <vt:lpstr>Presentación de PowerPoint</vt:lpstr>
      <vt:lpstr>Introducción</vt:lpstr>
      <vt:lpstr>Presentación de PowerPoint</vt:lpstr>
      <vt:lpstr>Presentación de PowerPoint</vt:lpstr>
      <vt:lpstr>Justificación</vt:lpstr>
      <vt:lpstr>Presentación de PowerPoint</vt:lpstr>
      <vt:lpstr>Presentación de PowerPoint</vt:lpstr>
      <vt:lpstr>Marco Legal</vt:lpstr>
      <vt:lpstr>Presentación de PowerPoint</vt:lpstr>
      <vt:lpstr>Presentación de PowerPoint</vt:lpstr>
      <vt:lpstr>Presentación de PowerPoint</vt:lpstr>
      <vt:lpstr>Posibles riesgos de la exposición a rayos X durante el embarazo</vt:lpstr>
      <vt:lpstr>Beneficios de usar rayos X en ciertas condiciones médicas durante el embarazo</vt:lpstr>
      <vt:lpstr>CONCLUSION</vt:lpstr>
      <vt:lpstr>Recomendación</vt:lpstr>
      <vt:lpstr>Referencia Bibliográficas </vt:lpstr>
      <vt:lpstr>Propuestas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RosemberGeronimo</dc:creator>
  <cp:lastModifiedBy>kryzia c</cp:lastModifiedBy>
  <cp:revision>153</cp:revision>
  <dcterms:created xsi:type="dcterms:W3CDTF">2016-08-17T20:00:30Z</dcterms:created>
  <dcterms:modified xsi:type="dcterms:W3CDTF">2024-08-21T19:04:23Z</dcterms:modified>
</cp:coreProperties>
</file>